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24" r:id="rId3"/>
    <p:sldId id="326" r:id="rId4"/>
    <p:sldId id="327" r:id="rId5"/>
    <p:sldId id="328" r:id="rId6"/>
    <p:sldId id="325" r:id="rId7"/>
    <p:sldId id="307" r:id="rId8"/>
    <p:sldId id="286" r:id="rId9"/>
    <p:sldId id="287" r:id="rId10"/>
    <p:sldId id="330" r:id="rId11"/>
    <p:sldId id="311" r:id="rId12"/>
    <p:sldId id="293" r:id="rId13"/>
    <p:sldId id="288" r:id="rId14"/>
    <p:sldId id="289" r:id="rId15"/>
    <p:sldId id="313" r:id="rId16"/>
    <p:sldId id="312" r:id="rId17"/>
    <p:sldId id="290" r:id="rId18"/>
    <p:sldId id="291" r:id="rId19"/>
    <p:sldId id="336" r:id="rId20"/>
    <p:sldId id="314" r:id="rId21"/>
    <p:sldId id="337" r:id="rId22"/>
    <p:sldId id="338" r:id="rId23"/>
    <p:sldId id="295" r:id="rId24"/>
    <p:sldId id="308" r:id="rId25"/>
    <p:sldId id="296" r:id="rId26"/>
    <p:sldId id="302" r:id="rId27"/>
    <p:sldId id="298" r:id="rId28"/>
    <p:sldId id="310" r:id="rId29"/>
    <p:sldId id="339" r:id="rId30"/>
    <p:sldId id="316" r:id="rId31"/>
    <p:sldId id="317" r:id="rId32"/>
    <p:sldId id="340" r:id="rId33"/>
    <p:sldId id="309" r:id="rId34"/>
    <p:sldId id="318" r:id="rId35"/>
    <p:sldId id="319" r:id="rId36"/>
    <p:sldId id="341" r:id="rId37"/>
    <p:sldId id="305" r:id="rId38"/>
    <p:sldId id="342" r:id="rId39"/>
    <p:sldId id="329" r:id="rId40"/>
    <p:sldId id="335" r:id="rId41"/>
    <p:sldId id="320" r:id="rId42"/>
    <p:sldId id="322" r:id="rId43"/>
    <p:sldId id="300" r:id="rId44"/>
    <p:sldId id="321" r:id="rId45"/>
    <p:sldId id="304" r:id="rId46"/>
    <p:sldId id="306" r:id="rId47"/>
    <p:sldId id="331" r:id="rId48"/>
    <p:sldId id="343" r:id="rId49"/>
    <p:sldId id="332" r:id="rId50"/>
    <p:sldId id="333" r:id="rId51"/>
    <p:sldId id="344" r:id="rId52"/>
    <p:sldId id="345" r:id="rId53"/>
    <p:sldId id="346" r:id="rId54"/>
    <p:sldId id="347" r:id="rId5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3300"/>
    <a:srgbClr val="000000"/>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87" autoAdjust="0"/>
    <p:restoredTop sz="97533" autoAdjust="0"/>
  </p:normalViewPr>
  <p:slideViewPr>
    <p:cSldViewPr snapToGrid="0" snapToObjects="1">
      <p:cViewPr varScale="1">
        <p:scale>
          <a:sx n="107" d="100"/>
          <a:sy n="107" d="100"/>
        </p:scale>
        <p:origin x="16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2585E-5E00-3D4D-9B21-C28A67947B4C}" type="datetimeFigureOut">
              <a:rPr lang="en-GB" smtClean="0"/>
              <a:t>08/10/2019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1AAAC-9672-F24F-BAE0-264CC9FD95BD}" type="slidenum">
              <a:rPr lang="en-GB" smtClean="0"/>
              <a:t>‹#›</a:t>
            </a:fld>
            <a:endParaRPr lang="en-GB"/>
          </a:p>
        </p:txBody>
      </p:sp>
    </p:spTree>
    <p:extLst>
      <p:ext uri="{BB962C8B-B14F-4D97-AF65-F5344CB8AC3E}">
        <p14:creationId xmlns:p14="http://schemas.microsoft.com/office/powerpoint/2010/main" val="1048657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109824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354367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20391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369097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62611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183968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171621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18326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342468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95613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46E2B520-E8FD-DA44-B4E4-4B6E854E60A1}" type="datetimeFigureOut">
              <a:rPr lang="it-IT" smtClean="0"/>
              <a:t>08/10/19</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86C617-ADCB-2948-8FE0-BA620C22AEE1}" type="slidenum">
              <a:rPr lang="it-IT" smtClean="0"/>
              <a:t>‹#›</a:t>
            </a:fld>
            <a:endParaRPr lang="it-IT"/>
          </a:p>
        </p:txBody>
      </p:sp>
    </p:spTree>
    <p:extLst>
      <p:ext uri="{BB962C8B-B14F-4D97-AF65-F5344CB8AC3E}">
        <p14:creationId xmlns:p14="http://schemas.microsoft.com/office/powerpoint/2010/main" val="207882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277814" y="6205538"/>
            <a:ext cx="7408985" cy="538162"/>
          </a:xfrm>
          <a:prstGeom prst="rect">
            <a:avLst/>
          </a:prstGeom>
        </p:spPr>
        <p:txBody>
          <a:bodyPr vert="horz" lIns="91440" tIns="45720" rIns="91440" bIns="45720" rtlCol="0" anchor="ctr">
            <a:noAutofit/>
          </a:bodyPr>
          <a:lstStyle/>
          <a:p>
            <a:r>
              <a:rPr lang="it-IT" dirty="0"/>
              <a:t>Fare clic per modificare stile</a:t>
            </a:r>
          </a:p>
        </p:txBody>
      </p:sp>
      <p:sp>
        <p:nvSpPr>
          <p:cNvPr id="3" name="Segnaposto testo 2"/>
          <p:cNvSpPr>
            <a:spLocks noGrp="1"/>
          </p:cNvSpPr>
          <p:nvPr>
            <p:ph type="body" idx="1"/>
          </p:nvPr>
        </p:nvSpPr>
        <p:spPr>
          <a:xfrm>
            <a:off x="457200" y="375138"/>
            <a:ext cx="8229600" cy="5751025"/>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Line 16"/>
          <p:cNvSpPr>
            <a:spLocks noChangeShapeType="1"/>
          </p:cNvSpPr>
          <p:nvPr userDrawn="1"/>
        </p:nvSpPr>
        <p:spPr bwMode="auto">
          <a:xfrm>
            <a:off x="107950" y="6165850"/>
            <a:ext cx="8928100" cy="0"/>
          </a:xfrm>
          <a:prstGeom prst="line">
            <a:avLst/>
          </a:prstGeom>
          <a:noFill/>
          <a:ln w="57150" cmpd="thickThin">
            <a:solidFill>
              <a:srgbClr val="FF3300"/>
            </a:solidFill>
            <a:round/>
            <a:headEnd/>
            <a:tailEnd/>
          </a:ln>
          <a:extLst>
            <a:ext uri="{909E8E84-426E-40dd-AFC4-6F175D3DCCD1}">
              <a14:hiddenFill xmlns:a14="http://schemas.microsoft.com/office/drawing/2010/main" xmlns="">
                <a:noFill/>
              </a14:hiddenFill>
            </a:ext>
          </a:extLst>
        </p:spPr>
        <p:txBody>
          <a:bodyPr/>
          <a:lstStyle/>
          <a:p>
            <a:endParaRPr lang="it-IT"/>
          </a:p>
        </p:txBody>
      </p:sp>
      <p:pic>
        <p:nvPicPr>
          <p:cNvPr id="8" name="Picture 17" descr="Intestazion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56550" y="5734050"/>
            <a:ext cx="1079500"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44539" t="37372" r="27782" b="26773"/>
          <a:stretch>
            <a:fillRect/>
          </a:stretch>
        </p:blipFill>
        <p:spPr bwMode="auto">
          <a:xfrm>
            <a:off x="107950" y="5805488"/>
            <a:ext cx="1081088" cy="97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9"/>
          <p:cNvSpPr txBox="1">
            <a:spLocks noChangeArrowheads="1"/>
          </p:cNvSpPr>
          <p:nvPr userDrawn="1"/>
        </p:nvSpPr>
        <p:spPr bwMode="auto">
          <a:xfrm>
            <a:off x="1116013" y="5876925"/>
            <a:ext cx="3986212"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it-IT" sz="1000" dirty="0">
                <a:solidFill>
                  <a:srgbClr val="FF3300"/>
                </a:solidFill>
              </a:rPr>
              <a:t>M. De Cecco -  </a:t>
            </a:r>
            <a:r>
              <a:rPr lang="it-IT" sz="1000" dirty="0" err="1">
                <a:solidFill>
                  <a:srgbClr val="FF3300"/>
                </a:solidFill>
              </a:rPr>
              <a:t>Robotic</a:t>
            </a:r>
            <a:r>
              <a:rPr lang="it-IT" sz="1000" dirty="0">
                <a:solidFill>
                  <a:srgbClr val="FF3300"/>
                </a:solidFill>
              </a:rPr>
              <a:t> </a:t>
            </a:r>
            <a:r>
              <a:rPr lang="it-IT" sz="1000" dirty="0" err="1">
                <a:solidFill>
                  <a:srgbClr val="FF3300"/>
                </a:solidFill>
              </a:rPr>
              <a:t>Perception</a:t>
            </a:r>
            <a:r>
              <a:rPr lang="it-IT" sz="1000" dirty="0">
                <a:solidFill>
                  <a:srgbClr val="FF3300"/>
                </a:solidFill>
              </a:rPr>
              <a:t> and Action</a:t>
            </a:r>
          </a:p>
        </p:txBody>
      </p:sp>
    </p:spTree>
    <p:extLst>
      <p:ext uri="{BB962C8B-B14F-4D97-AF65-F5344CB8AC3E}">
        <p14:creationId xmlns:p14="http://schemas.microsoft.com/office/powerpoint/2010/main" val="3263826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olo.tomasin@unitn.it" TargetMode="External"/><Relationship Id="rId2" Type="http://schemas.openxmlformats.org/officeDocument/2006/relationships/hyperlink" Target="mailto:mariolino.dececco@unitn.it" TargetMode="Externa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hyperlink" Target="http://www.miro.ing.unitn.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www.youtube.com/watch?v=htoBvSq8jLA"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LpQYs54IY5Q" TargetMode="External"/><Relationship Id="rId2" Type="http://schemas.openxmlformats.org/officeDocument/2006/relationships/hyperlink" Target="https://www.youtube.com/watch?v=t6AgjM3P1q4"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hyperlink" Target="https://www.youtube.com/watch?v=J54dotTt7k0" TargetMode="Externa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SCrkZOx5Q1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youtube.com/watch?v=3AADEqLIALk"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dMEWp45WAUg" TargetMode="External"/><Relationship Id="rId2" Type="http://schemas.openxmlformats.org/officeDocument/2006/relationships/hyperlink" Target="https://www.youtube.com/watch?v=-o7qr1NpeNI"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hyperlink" Target="https://lightform.com/" TargetMode="Externa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www.miro.ing.unitn.it/index.php/resources/new-media/video/assistive-tabletop-2017"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81614" y="196000"/>
            <a:ext cx="5153067" cy="636290"/>
          </a:xfrm>
        </p:spPr>
        <p:txBody>
          <a:bodyPr>
            <a:noAutofit/>
          </a:bodyPr>
          <a:lstStyle/>
          <a:p>
            <a:r>
              <a:rPr lang="it-IT" dirty="0">
                <a:latin typeface="Bahnschrift Condensed" panose="020B0502040204020203" pitchFamily="34" charset="0"/>
              </a:rPr>
              <a:t>M</a:t>
            </a:r>
            <a:r>
              <a:rPr lang="en-GB" dirty="0">
                <a:latin typeface="Bahnschrift Condensed" panose="020B0502040204020203" pitchFamily="34" charset="0"/>
              </a:rPr>
              <a:t>IXED REALITY</a:t>
            </a:r>
          </a:p>
        </p:txBody>
      </p:sp>
      <p:sp>
        <p:nvSpPr>
          <p:cNvPr id="4" name="CasellaDiTesto 3"/>
          <p:cNvSpPr txBox="1"/>
          <p:nvPr/>
        </p:nvSpPr>
        <p:spPr>
          <a:xfrm>
            <a:off x="0" y="4742753"/>
            <a:ext cx="9143999" cy="1200329"/>
          </a:xfrm>
          <a:prstGeom prst="rect">
            <a:avLst/>
          </a:prstGeom>
          <a:noFill/>
        </p:spPr>
        <p:txBody>
          <a:bodyPr wrap="square" rtlCol="0">
            <a:spAutoFit/>
          </a:bodyPr>
          <a:lstStyle/>
          <a:p>
            <a:r>
              <a:rPr lang="en-GB" dirty="0"/>
              <a:t>                      Prof. Mariolino De </a:t>
            </a:r>
            <a:r>
              <a:rPr lang="en-GB" dirty="0" err="1"/>
              <a:t>Cecco</a:t>
            </a:r>
            <a:r>
              <a:rPr lang="en-GB" dirty="0"/>
              <a:t>, </a:t>
            </a:r>
            <a:r>
              <a:rPr lang="en-GB" dirty="0" err="1"/>
              <a:t>ing</a:t>
            </a:r>
            <a:r>
              <a:rPr lang="en-GB" dirty="0"/>
              <a:t> Paolo </a:t>
            </a:r>
            <a:r>
              <a:rPr lang="en-GB" dirty="0" err="1"/>
              <a:t>Tomasin</a:t>
            </a:r>
            <a:endParaRPr lang="en-GB" dirty="0"/>
          </a:p>
          <a:p>
            <a:r>
              <a:rPr lang="en-GB" dirty="0"/>
              <a:t>                      Email: </a:t>
            </a:r>
            <a:r>
              <a:rPr lang="en-GB" dirty="0">
                <a:hlinkClick r:id="rId2"/>
              </a:rPr>
              <a:t>mariolino.dececco@unitn.it</a:t>
            </a:r>
            <a:r>
              <a:rPr lang="en-GB" dirty="0"/>
              <a:t> , </a:t>
            </a:r>
            <a:r>
              <a:rPr lang="en-GB" dirty="0">
                <a:hlinkClick r:id="rId3"/>
              </a:rPr>
              <a:t>paolo.tomasin@unitn.it</a:t>
            </a:r>
            <a:r>
              <a:rPr lang="en-GB" dirty="0"/>
              <a:t> </a:t>
            </a:r>
          </a:p>
          <a:p>
            <a:endParaRPr lang="en-GB" dirty="0"/>
          </a:p>
          <a:p>
            <a:pPr algn="ctr"/>
            <a:r>
              <a:rPr lang="en-GB" dirty="0"/>
              <a:t>Laboratory website: </a:t>
            </a:r>
            <a:r>
              <a:rPr lang="en-GB" dirty="0">
                <a:hlinkClick r:id="rId4"/>
              </a:rPr>
              <a:t>http://www.miro.ing.unitn.it/</a:t>
            </a:r>
            <a:endParaRPr lang="en-GB" dirty="0"/>
          </a:p>
        </p:txBody>
      </p:sp>
      <p:pic>
        <p:nvPicPr>
          <p:cNvPr id="9" name="Immagine 8">
            <a:extLst>
              <a:ext uri="{FF2B5EF4-FFF2-40B4-BE49-F238E27FC236}">
                <a16:creationId xmlns:a16="http://schemas.microsoft.com/office/drawing/2014/main" id="{45A86F44-A860-4318-8EFF-8F5B654A53B1}"/>
              </a:ext>
            </a:extLst>
          </p:cNvPr>
          <p:cNvPicPr>
            <a:picLocks noChangeAspect="1"/>
          </p:cNvPicPr>
          <p:nvPr/>
        </p:nvPicPr>
        <p:blipFill>
          <a:blip r:embed="rId5"/>
          <a:stretch>
            <a:fillRect/>
          </a:stretch>
        </p:blipFill>
        <p:spPr>
          <a:xfrm>
            <a:off x="573927" y="4812893"/>
            <a:ext cx="530024" cy="530024"/>
          </a:xfrm>
          <a:prstGeom prst="rect">
            <a:avLst/>
          </a:prstGeom>
        </p:spPr>
      </p:pic>
      <p:sp>
        <p:nvSpPr>
          <p:cNvPr id="12" name="Rettangolo 11">
            <a:extLst>
              <a:ext uri="{FF2B5EF4-FFF2-40B4-BE49-F238E27FC236}">
                <a16:creationId xmlns:a16="http://schemas.microsoft.com/office/drawing/2014/main" id="{0AD43223-202C-49DD-B7D6-7669C80A9036}"/>
              </a:ext>
            </a:extLst>
          </p:cNvPr>
          <p:cNvSpPr/>
          <p:nvPr/>
        </p:nvSpPr>
        <p:spPr>
          <a:xfrm>
            <a:off x="945471" y="717764"/>
            <a:ext cx="4332710" cy="369332"/>
          </a:xfrm>
          <a:prstGeom prst="rect">
            <a:avLst/>
          </a:prstGeom>
        </p:spPr>
        <p:txBody>
          <a:bodyPr wrap="square">
            <a:spAutoFit/>
          </a:bodyPr>
          <a:lstStyle/>
          <a:p>
            <a:pPr>
              <a:spcAft>
                <a:spcPts val="0"/>
              </a:spcAft>
            </a:pPr>
            <a:r>
              <a:rPr lang="it-IT" dirty="0" err="1">
                <a:solidFill>
                  <a:schemeClr val="bg1">
                    <a:lumMod val="50000"/>
                  </a:schemeClr>
                </a:solidFill>
                <a:latin typeface="Bahnschrift Condensed" panose="020B0502040204020203" pitchFamily="34" charset="0"/>
                <a:ea typeface="Times New Roman" panose="02020603050405020304" pitchFamily="18" charset="0"/>
                <a:cs typeface="Times New Roman" panose="02020603050405020304" pitchFamily="18" charset="0"/>
              </a:rPr>
              <a:t>Current</a:t>
            </a:r>
            <a:r>
              <a:rPr lang="it-IT" dirty="0">
                <a:solidFill>
                  <a:schemeClr val="bg1">
                    <a:lumMod val="50000"/>
                  </a:schemeClr>
                </a:solidFill>
                <a:latin typeface="Bahnschrift Condensed" panose="020B0502040204020203" pitchFamily="34" charset="0"/>
                <a:ea typeface="Times New Roman" panose="02020603050405020304" pitchFamily="18" charset="0"/>
                <a:cs typeface="Times New Roman" panose="02020603050405020304" pitchFamily="18" charset="0"/>
              </a:rPr>
              <a:t> </a:t>
            </a:r>
            <a:r>
              <a:rPr lang="it-IT" dirty="0" err="1">
                <a:solidFill>
                  <a:schemeClr val="bg1">
                    <a:lumMod val="50000"/>
                  </a:schemeClr>
                </a:solidFill>
                <a:latin typeface="Bahnschrift Condensed" panose="020B0502040204020203" pitchFamily="34" charset="0"/>
                <a:ea typeface="Times New Roman" panose="02020603050405020304" pitchFamily="18" charset="0"/>
                <a:cs typeface="Times New Roman" panose="02020603050405020304" pitchFamily="18" charset="0"/>
              </a:rPr>
              <a:t>technologies</a:t>
            </a:r>
            <a:endParaRPr lang="it-IT" dirty="0">
              <a:solidFill>
                <a:schemeClr val="bg1">
                  <a:lumMod val="50000"/>
                </a:schemeClr>
              </a:solidFill>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6FE2D25-6154-3F47-A81F-CF95D7C4C655}"/>
              </a:ext>
            </a:extLst>
          </p:cNvPr>
          <p:cNvPicPr>
            <a:picLocks noChangeAspect="1"/>
          </p:cNvPicPr>
          <p:nvPr/>
        </p:nvPicPr>
        <p:blipFill rotWithShape="1">
          <a:blip r:embed="rId6"/>
          <a:srcRect t="14461" b="15653"/>
          <a:stretch/>
        </p:blipFill>
        <p:spPr>
          <a:xfrm>
            <a:off x="0" y="1096473"/>
            <a:ext cx="9144000" cy="3591431"/>
          </a:xfrm>
          <a:prstGeom prst="rect">
            <a:avLst/>
          </a:prstGeom>
        </p:spPr>
      </p:pic>
    </p:spTree>
    <p:extLst>
      <p:ext uri="{BB962C8B-B14F-4D97-AF65-F5344CB8AC3E}">
        <p14:creationId xmlns:p14="http://schemas.microsoft.com/office/powerpoint/2010/main" val="4142143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6134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Positioning</a:t>
            </a:r>
            <a:r>
              <a:rPr lang="it-IT" altLang="en-US" sz="2000" i="1" dirty="0">
                <a:latin typeface="Verdana" charset="0"/>
              </a:rPr>
              <a:t> </a:t>
            </a:r>
            <a:r>
              <a:rPr lang="it-IT" altLang="en-US" sz="2000" i="1" dirty="0" err="1">
                <a:latin typeface="Verdana" charset="0"/>
              </a:rPr>
              <a:t>using</a:t>
            </a:r>
            <a:r>
              <a:rPr lang="it-IT" altLang="en-US" sz="2000" i="1" dirty="0">
                <a:latin typeface="Verdana" charset="0"/>
              </a:rPr>
              <a:t> IMU data</a:t>
            </a:r>
          </a:p>
        </p:txBody>
      </p:sp>
      <mc:AlternateContent xmlns:mc="http://schemas.openxmlformats.org/markup-compatibility/2006" xmlns:a14="http://schemas.microsoft.com/office/drawing/2010/main">
        <mc:Choice Requires="a14">
          <p:sp>
            <p:nvSpPr>
              <p:cNvPr id="19" name="CasellaDiTesto 18"/>
              <p:cNvSpPr txBox="1"/>
              <p:nvPr/>
            </p:nvSpPr>
            <p:spPr>
              <a:xfrm>
                <a:off x="0" y="2048704"/>
                <a:ext cx="4430332" cy="1899623"/>
              </a:xfrm>
              <a:prstGeom prst="rect">
                <a:avLst/>
              </a:prstGeom>
              <a:noFill/>
            </p:spPr>
            <p:txBody>
              <a:bodyPr wrap="square" rtlCol="0">
                <a:spAutoFit/>
              </a:bodyPr>
              <a:lstStyle/>
              <a:p>
                <a:r>
                  <a:rPr lang="it-IT" sz="2000" dirty="0"/>
                  <a:t>How to </a:t>
                </a:r>
                <a:r>
                  <a:rPr lang="it-IT" sz="2000" dirty="0" err="1"/>
                  <a:t>find</a:t>
                </a:r>
                <a:r>
                  <a:rPr lang="it-IT" sz="2000" dirty="0"/>
                  <a:t> position from </a:t>
                </a:r>
                <a:r>
                  <a:rPr lang="en-US" sz="2000" dirty="0"/>
                  <a:t>acceleration</a:t>
                </a:r>
                <a:r>
                  <a:rPr lang="it-IT" sz="2000" dirty="0"/>
                  <a:t>?</a:t>
                </a:r>
              </a:p>
              <a:p>
                <a:endParaRPr lang="it-IT" sz="2000" dirty="0"/>
              </a:p>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𝑣</m:t>
                      </m:r>
                      <m:r>
                        <a:rPr lang="it-IT" sz="2000" i="1" smtClean="0">
                          <a:latin typeface="Cambria Math" panose="02040503050406030204" pitchFamily="18" charset="0"/>
                        </a:rPr>
                        <m:t>=</m:t>
                      </m:r>
                      <m:r>
                        <a:rPr lang="it-IT" sz="2000" b="0" i="1" smtClean="0">
                          <a:latin typeface="Cambria Math" panose="02040503050406030204" pitchFamily="18" charset="0"/>
                        </a:rPr>
                        <m:t>𝑢</m:t>
                      </m:r>
                      <m:r>
                        <a:rPr lang="it-IT" sz="2000" b="0" i="1" smtClean="0">
                          <a:latin typeface="Cambria Math" panose="02040503050406030204" pitchFamily="18" charset="0"/>
                        </a:rPr>
                        <m:t>+</m:t>
                      </m:r>
                      <m:r>
                        <a:rPr lang="it-IT" sz="2000" b="0" i="1" smtClean="0">
                          <a:latin typeface="Cambria Math" panose="02040503050406030204" pitchFamily="18" charset="0"/>
                        </a:rPr>
                        <m:t>𝑎</m:t>
                      </m:r>
                      <m:r>
                        <a:rPr lang="it-IT" sz="2000" b="0" i="1" smtClean="0">
                          <a:latin typeface="Cambria Math" panose="02040503050406030204" pitchFamily="18" charset="0"/>
                        </a:rPr>
                        <m:t>∗</m:t>
                      </m:r>
                      <m:r>
                        <a:rPr lang="it-IT" sz="2000" b="0" i="1" smtClean="0">
                          <a:latin typeface="Cambria Math" panose="02040503050406030204" pitchFamily="18" charset="0"/>
                        </a:rPr>
                        <m:t>𝑡</m:t>
                      </m:r>
                    </m:oMath>
                  </m:oMathPara>
                </a14:m>
                <a:endParaRPr lang="it-IT" sz="2000" dirty="0"/>
              </a:p>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𝑆</m:t>
                      </m:r>
                      <m:r>
                        <a:rPr lang="it-IT" sz="2000" b="0" i="1" smtClean="0">
                          <a:latin typeface="Cambria Math" panose="02040503050406030204" pitchFamily="18" charset="0"/>
                        </a:rPr>
                        <m:t>=</m:t>
                      </m:r>
                      <m:r>
                        <a:rPr lang="it-IT" sz="2000" b="0" i="1" smtClean="0">
                          <a:latin typeface="Cambria Math" panose="02040503050406030204" pitchFamily="18" charset="0"/>
                        </a:rPr>
                        <m:t>𝑢</m:t>
                      </m:r>
                      <m:r>
                        <a:rPr lang="it-IT" sz="2000" b="0" i="1" smtClean="0">
                          <a:latin typeface="Cambria Math" panose="02040503050406030204" pitchFamily="18" charset="0"/>
                        </a:rPr>
                        <m:t>∗</m:t>
                      </m:r>
                      <m:r>
                        <a:rPr lang="it-IT" sz="2000" b="0" i="1" smtClean="0">
                          <a:latin typeface="Cambria Math" panose="02040503050406030204" pitchFamily="18" charset="0"/>
                        </a:rPr>
                        <m:t>𝑡</m:t>
                      </m:r>
                      <m:r>
                        <a:rPr lang="it-IT" sz="2000" b="0" i="1" smtClean="0">
                          <a:latin typeface="Cambria Math" panose="02040503050406030204" pitchFamily="18" charset="0"/>
                        </a:rPr>
                        <m:t>+ </m:t>
                      </m:r>
                      <m:f>
                        <m:fPr>
                          <m:ctrlPr>
                            <a:rPr lang="it-IT" sz="2000" b="0" i="1" smtClean="0">
                              <a:latin typeface="Cambria Math" panose="02040503050406030204" pitchFamily="18" charset="0"/>
                            </a:rPr>
                          </m:ctrlPr>
                        </m:fPr>
                        <m:num>
                          <m:r>
                            <a:rPr lang="it-IT" sz="2000" b="0" i="1" smtClean="0">
                              <a:latin typeface="Cambria Math" panose="02040503050406030204" pitchFamily="18" charset="0"/>
                            </a:rPr>
                            <m:t>1</m:t>
                          </m:r>
                        </m:num>
                        <m:den>
                          <m:r>
                            <a:rPr lang="it-IT" sz="2000" b="0" i="1" smtClean="0">
                              <a:latin typeface="Cambria Math" panose="02040503050406030204" pitchFamily="18" charset="0"/>
                            </a:rPr>
                            <m:t>2</m:t>
                          </m:r>
                        </m:den>
                      </m:f>
                      <m:r>
                        <a:rPr lang="it-IT" sz="2000" b="0" i="1" smtClean="0">
                          <a:latin typeface="Cambria Math" panose="02040503050406030204" pitchFamily="18" charset="0"/>
                        </a:rPr>
                        <m:t>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𝑡</m:t>
                          </m:r>
                        </m:e>
                        <m:sup>
                          <m:r>
                            <a:rPr lang="it-IT" sz="2000" b="0" i="1" smtClean="0">
                              <a:latin typeface="Cambria Math" panose="02040503050406030204" pitchFamily="18" charset="0"/>
                            </a:rPr>
                            <m:t>2</m:t>
                          </m:r>
                        </m:sup>
                      </m:sSup>
                    </m:oMath>
                  </m:oMathPara>
                </a14:m>
                <a:endParaRPr lang="it-IT" sz="2000" dirty="0"/>
              </a:p>
              <a:p>
                <a:pPr marL="285750" indent="-285750">
                  <a:buFont typeface="Arial" panose="020B0604020202020204" pitchFamily="34" charset="0"/>
                  <a:buChar char="•"/>
                </a:pPr>
                <a:endParaRPr lang="it-IT" sz="2000" dirty="0"/>
              </a:p>
            </p:txBody>
          </p:sp>
        </mc:Choice>
        <mc:Fallback xmlns="">
          <p:sp>
            <p:nvSpPr>
              <p:cNvPr id="19" name="CasellaDiTesto 18"/>
              <p:cNvSpPr txBox="1">
                <a:spLocks noRot="1" noChangeAspect="1" noMove="1" noResize="1" noEditPoints="1" noAdjustHandles="1" noChangeArrowheads="1" noChangeShapeType="1" noTextEdit="1"/>
              </p:cNvSpPr>
              <p:nvPr/>
            </p:nvSpPr>
            <p:spPr>
              <a:xfrm>
                <a:off x="0" y="2048704"/>
                <a:ext cx="4430332" cy="1899623"/>
              </a:xfrm>
              <a:prstGeom prst="rect">
                <a:avLst/>
              </a:prstGeom>
              <a:blipFill>
                <a:blip r:embed="rId2"/>
                <a:stretch>
                  <a:fillRect l="-1146" t="-1325"/>
                </a:stretch>
              </a:blipFill>
            </p:spPr>
            <p:txBody>
              <a:bodyPr/>
              <a:lstStyle/>
              <a:p>
                <a:r>
                  <a:rPr lang="en-GB">
                    <a:noFill/>
                  </a:rPr>
                  <a:t> </a:t>
                </a:r>
              </a:p>
            </p:txBody>
          </p:sp>
        </mc:Fallback>
      </mc:AlternateContent>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53" y="149561"/>
            <a:ext cx="1620862" cy="1561381"/>
          </a:xfrm>
          <a:prstGeom prst="rect">
            <a:avLst/>
          </a:prstGeom>
        </p:spPr>
      </p:pic>
      <p:sp>
        <p:nvSpPr>
          <p:cNvPr id="4" name="Rettangolo 3"/>
          <p:cNvSpPr/>
          <p:nvPr/>
        </p:nvSpPr>
        <p:spPr>
          <a:xfrm>
            <a:off x="2286000" y="145889"/>
            <a:ext cx="6435306" cy="1631216"/>
          </a:xfrm>
          <a:prstGeom prst="rect">
            <a:avLst/>
          </a:prstGeom>
        </p:spPr>
        <p:txBody>
          <a:bodyPr wrap="square">
            <a:spAutoFit/>
          </a:bodyPr>
          <a:lstStyle/>
          <a:p>
            <a:r>
              <a:rPr lang="en-US" sz="2000" dirty="0"/>
              <a:t>An inertial measurement unit (IMU) is an electronic device that measures and reports a body's specific force, angular rate, and the magnetic field surrounding the body, using a combination of accelerometers, gyroscopes and magnetometers.</a:t>
            </a:r>
            <a:endParaRPr lang="it-IT" sz="2000" dirty="0"/>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519" y="2361912"/>
            <a:ext cx="5846113" cy="1299647"/>
          </a:xfrm>
          <a:prstGeom prst="rect">
            <a:avLst/>
          </a:prstGeom>
        </p:spPr>
      </p:pic>
      <p:sp>
        <p:nvSpPr>
          <p:cNvPr id="11" name="Rettangolo 10"/>
          <p:cNvSpPr/>
          <p:nvPr/>
        </p:nvSpPr>
        <p:spPr>
          <a:xfrm>
            <a:off x="224287" y="4217289"/>
            <a:ext cx="8497019" cy="707886"/>
          </a:xfrm>
          <a:prstGeom prst="rect">
            <a:avLst/>
          </a:prstGeom>
        </p:spPr>
        <p:txBody>
          <a:bodyPr wrap="square">
            <a:spAutoFit/>
          </a:bodyPr>
          <a:lstStyle/>
          <a:p>
            <a:r>
              <a:rPr lang="en-GB" sz="2000" dirty="0"/>
              <a:t>So it’s possible to measure the position of an object with accelerometer, but…</a:t>
            </a:r>
          </a:p>
          <a:p>
            <a:r>
              <a:rPr lang="en-GB" sz="2000" dirty="0">
                <a:hlinkClick r:id="rId5"/>
              </a:rPr>
              <a:t>[</a:t>
            </a:r>
            <a:r>
              <a:rPr lang="en-GB" sz="2000" dirty="0" err="1">
                <a:hlinkClick r:id="rId5"/>
              </a:rPr>
              <a:t>youtube</a:t>
            </a:r>
            <a:r>
              <a:rPr lang="en-GB" sz="2000" dirty="0">
                <a:hlinkClick r:id="rId5"/>
              </a:rPr>
              <a:t>] short-term position tracking</a:t>
            </a:r>
            <a:endParaRPr lang="it-IT" sz="2000" dirty="0"/>
          </a:p>
        </p:txBody>
      </p:sp>
    </p:spTree>
    <p:extLst>
      <p:ext uri="{BB962C8B-B14F-4D97-AF65-F5344CB8AC3E}">
        <p14:creationId xmlns:p14="http://schemas.microsoft.com/office/powerpoint/2010/main" val="231372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792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The «</a:t>
            </a:r>
            <a:r>
              <a:rPr lang="it-IT" altLang="en-US" sz="2000" i="1" dirty="0" err="1">
                <a:latin typeface="Verdana" charset="0"/>
              </a:rPr>
              <a:t>Drift</a:t>
            </a:r>
            <a:r>
              <a:rPr lang="it-IT" altLang="en-US" sz="2000" i="1" dirty="0">
                <a:latin typeface="Verdana" charset="0"/>
              </a:rPr>
              <a:t>» </a:t>
            </a:r>
            <a:r>
              <a:rPr lang="it-IT" altLang="en-US" sz="2000" i="1" dirty="0" err="1">
                <a:latin typeface="Verdana" charset="0"/>
              </a:rPr>
              <a:t>problem</a:t>
            </a:r>
            <a:endParaRPr lang="it-IT" altLang="en-US" sz="2000" i="1" dirty="0">
              <a:latin typeface="Verdana"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53" y="149561"/>
            <a:ext cx="1620862" cy="1561381"/>
          </a:xfrm>
          <a:prstGeom prst="rect">
            <a:avLst/>
          </a:prstGeom>
        </p:spPr>
      </p:pic>
      <p:sp>
        <p:nvSpPr>
          <p:cNvPr id="4" name="Rettangolo 3"/>
          <p:cNvSpPr/>
          <p:nvPr/>
        </p:nvSpPr>
        <p:spPr>
          <a:xfrm>
            <a:off x="1908615" y="149561"/>
            <a:ext cx="6836140" cy="1323439"/>
          </a:xfrm>
          <a:prstGeom prst="rect">
            <a:avLst/>
          </a:prstGeom>
        </p:spPr>
        <p:txBody>
          <a:bodyPr wrap="square">
            <a:spAutoFit/>
          </a:bodyPr>
          <a:lstStyle/>
          <a:p>
            <a:r>
              <a:rPr lang="en-US" sz="2000" dirty="0"/>
              <a:t>To result in actual position values, linear acceleration (i.e. data from an accelerometer minus gravity) needs to be integrated twice. If there is only a minimal bias on the data of one of the tracked axes, the resulting position values will rapidly drift off.</a:t>
            </a:r>
            <a:endParaRPr lang="it-IT" sz="2000"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927" y="1390271"/>
            <a:ext cx="4314157" cy="2163819"/>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926" y="3554090"/>
            <a:ext cx="4295896" cy="2154660"/>
          </a:xfrm>
          <a:prstGeom prst="rect">
            <a:avLst/>
          </a:prstGeom>
        </p:spPr>
      </p:pic>
      <p:sp>
        <p:nvSpPr>
          <p:cNvPr id="11" name="Rettangolo 10"/>
          <p:cNvSpPr/>
          <p:nvPr/>
        </p:nvSpPr>
        <p:spPr>
          <a:xfrm>
            <a:off x="1465337" y="2219241"/>
            <a:ext cx="2916427" cy="707886"/>
          </a:xfrm>
          <a:prstGeom prst="rect">
            <a:avLst/>
          </a:prstGeom>
        </p:spPr>
        <p:txBody>
          <a:bodyPr wrap="square">
            <a:spAutoFit/>
          </a:bodyPr>
          <a:lstStyle/>
          <a:p>
            <a:r>
              <a:rPr lang="en-US" sz="2000" dirty="0"/>
              <a:t>A minimal error in reading the acceleration…</a:t>
            </a:r>
            <a:endParaRPr lang="it-IT" sz="2000" dirty="0"/>
          </a:p>
        </p:txBody>
      </p:sp>
      <p:sp>
        <p:nvSpPr>
          <p:cNvPr id="12" name="Rettangolo 11"/>
          <p:cNvSpPr/>
          <p:nvPr/>
        </p:nvSpPr>
        <p:spPr>
          <a:xfrm>
            <a:off x="1465337" y="4056062"/>
            <a:ext cx="2916427" cy="1015663"/>
          </a:xfrm>
          <a:prstGeom prst="rect">
            <a:avLst/>
          </a:prstGeom>
        </p:spPr>
        <p:txBody>
          <a:bodyPr wrap="square">
            <a:spAutoFit/>
          </a:bodyPr>
          <a:lstStyle/>
          <a:p>
            <a:r>
              <a:rPr lang="en-US" sz="2000" dirty="0"/>
              <a:t>Will lead to an enormous error in the estimation of position!</a:t>
            </a:r>
            <a:endParaRPr lang="it-IT" sz="2000" dirty="0"/>
          </a:p>
        </p:txBody>
      </p:sp>
      <p:sp>
        <p:nvSpPr>
          <p:cNvPr id="6" name="Freeform 5"/>
          <p:cNvSpPr/>
          <p:nvPr/>
        </p:nvSpPr>
        <p:spPr>
          <a:xfrm>
            <a:off x="4891088" y="3964781"/>
            <a:ext cx="3119399" cy="1334874"/>
          </a:xfrm>
          <a:custGeom>
            <a:avLst/>
            <a:gdLst>
              <a:gd name="connsiteX0" fmla="*/ 0 w 3119399"/>
              <a:gd name="connsiteY0" fmla="*/ 0 h 1334874"/>
              <a:gd name="connsiteX1" fmla="*/ 95250 w 3119399"/>
              <a:gd name="connsiteY1" fmla="*/ 26194 h 1334874"/>
              <a:gd name="connsiteX2" fmla="*/ 157162 w 3119399"/>
              <a:gd name="connsiteY2" fmla="*/ 35719 h 1334874"/>
              <a:gd name="connsiteX3" fmla="*/ 233362 w 3119399"/>
              <a:gd name="connsiteY3" fmla="*/ 66675 h 1334874"/>
              <a:gd name="connsiteX4" fmla="*/ 333375 w 3119399"/>
              <a:gd name="connsiteY4" fmla="*/ 102394 h 1334874"/>
              <a:gd name="connsiteX5" fmla="*/ 431006 w 3119399"/>
              <a:gd name="connsiteY5" fmla="*/ 150019 h 1334874"/>
              <a:gd name="connsiteX6" fmla="*/ 490537 w 3119399"/>
              <a:gd name="connsiteY6" fmla="*/ 190500 h 1334874"/>
              <a:gd name="connsiteX7" fmla="*/ 597693 w 3119399"/>
              <a:gd name="connsiteY7" fmla="*/ 233363 h 1334874"/>
              <a:gd name="connsiteX8" fmla="*/ 704850 w 3119399"/>
              <a:gd name="connsiteY8" fmla="*/ 257175 h 1334874"/>
              <a:gd name="connsiteX9" fmla="*/ 797718 w 3119399"/>
              <a:gd name="connsiteY9" fmla="*/ 283369 h 1334874"/>
              <a:gd name="connsiteX10" fmla="*/ 890587 w 3119399"/>
              <a:gd name="connsiteY10" fmla="*/ 323850 h 1334874"/>
              <a:gd name="connsiteX11" fmla="*/ 1016793 w 3119399"/>
              <a:gd name="connsiteY11" fmla="*/ 364332 h 1334874"/>
              <a:gd name="connsiteX12" fmla="*/ 1109662 w 3119399"/>
              <a:gd name="connsiteY12" fmla="*/ 397669 h 1334874"/>
              <a:gd name="connsiteX13" fmla="*/ 1185862 w 3119399"/>
              <a:gd name="connsiteY13" fmla="*/ 433388 h 1334874"/>
              <a:gd name="connsiteX14" fmla="*/ 1390650 w 3119399"/>
              <a:gd name="connsiteY14" fmla="*/ 602457 h 1334874"/>
              <a:gd name="connsiteX15" fmla="*/ 1447800 w 3119399"/>
              <a:gd name="connsiteY15" fmla="*/ 661988 h 1334874"/>
              <a:gd name="connsiteX16" fmla="*/ 1538287 w 3119399"/>
              <a:gd name="connsiteY16" fmla="*/ 723900 h 1334874"/>
              <a:gd name="connsiteX17" fmla="*/ 1666875 w 3119399"/>
              <a:gd name="connsiteY17" fmla="*/ 845344 h 1334874"/>
              <a:gd name="connsiteX18" fmla="*/ 1790700 w 3119399"/>
              <a:gd name="connsiteY18" fmla="*/ 971550 h 1334874"/>
              <a:gd name="connsiteX19" fmla="*/ 1862137 w 3119399"/>
              <a:gd name="connsiteY19" fmla="*/ 1021557 h 1334874"/>
              <a:gd name="connsiteX20" fmla="*/ 1928812 w 3119399"/>
              <a:gd name="connsiteY20" fmla="*/ 1062038 h 1334874"/>
              <a:gd name="connsiteX21" fmla="*/ 1993106 w 3119399"/>
              <a:gd name="connsiteY21" fmla="*/ 1090613 h 1334874"/>
              <a:gd name="connsiteX22" fmla="*/ 2071687 w 3119399"/>
              <a:gd name="connsiteY22" fmla="*/ 1114425 h 1334874"/>
              <a:gd name="connsiteX23" fmla="*/ 2131218 w 3119399"/>
              <a:gd name="connsiteY23" fmla="*/ 1119188 h 1334874"/>
              <a:gd name="connsiteX24" fmla="*/ 2219325 w 3119399"/>
              <a:gd name="connsiteY24" fmla="*/ 1133475 h 1334874"/>
              <a:gd name="connsiteX25" fmla="*/ 2328862 w 3119399"/>
              <a:gd name="connsiteY25" fmla="*/ 1145382 h 1334874"/>
              <a:gd name="connsiteX26" fmla="*/ 2378868 w 3119399"/>
              <a:gd name="connsiteY26" fmla="*/ 1166813 h 1334874"/>
              <a:gd name="connsiteX27" fmla="*/ 2445543 w 3119399"/>
              <a:gd name="connsiteY27" fmla="*/ 1185863 h 1334874"/>
              <a:gd name="connsiteX28" fmla="*/ 2552700 w 3119399"/>
              <a:gd name="connsiteY28" fmla="*/ 1209675 h 1334874"/>
              <a:gd name="connsiteX29" fmla="*/ 2678906 w 3119399"/>
              <a:gd name="connsiteY29" fmla="*/ 1235869 h 1334874"/>
              <a:gd name="connsiteX30" fmla="*/ 2774156 w 3119399"/>
              <a:gd name="connsiteY30" fmla="*/ 1252538 h 1334874"/>
              <a:gd name="connsiteX31" fmla="*/ 2902743 w 3119399"/>
              <a:gd name="connsiteY31" fmla="*/ 1278732 h 1334874"/>
              <a:gd name="connsiteX32" fmla="*/ 2969418 w 3119399"/>
              <a:gd name="connsiteY32" fmla="*/ 1302544 h 1334874"/>
              <a:gd name="connsiteX33" fmla="*/ 3057525 w 3119399"/>
              <a:gd name="connsiteY33" fmla="*/ 1319213 h 1334874"/>
              <a:gd name="connsiteX34" fmla="*/ 3112293 w 3119399"/>
              <a:gd name="connsiteY34" fmla="*/ 1333500 h 1334874"/>
              <a:gd name="connsiteX35" fmla="*/ 3117056 w 3119399"/>
              <a:gd name="connsiteY35" fmla="*/ 1333500 h 13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19399" h="1334874">
                <a:moveTo>
                  <a:pt x="0" y="0"/>
                </a:moveTo>
                <a:cubicBezTo>
                  <a:pt x="34528" y="10120"/>
                  <a:pt x="69056" y="20241"/>
                  <a:pt x="95250" y="26194"/>
                </a:cubicBezTo>
                <a:cubicBezTo>
                  <a:pt x="121444" y="32147"/>
                  <a:pt x="134143" y="28972"/>
                  <a:pt x="157162" y="35719"/>
                </a:cubicBezTo>
                <a:cubicBezTo>
                  <a:pt x="180181" y="42466"/>
                  <a:pt x="203993" y="55563"/>
                  <a:pt x="233362" y="66675"/>
                </a:cubicBezTo>
                <a:cubicBezTo>
                  <a:pt x="262731" y="77787"/>
                  <a:pt x="300434" y="88503"/>
                  <a:pt x="333375" y="102394"/>
                </a:cubicBezTo>
                <a:cubicBezTo>
                  <a:pt x="366316" y="116285"/>
                  <a:pt x="404812" y="135335"/>
                  <a:pt x="431006" y="150019"/>
                </a:cubicBezTo>
                <a:cubicBezTo>
                  <a:pt x="457200" y="164703"/>
                  <a:pt x="462756" y="176609"/>
                  <a:pt x="490537" y="190500"/>
                </a:cubicBezTo>
                <a:cubicBezTo>
                  <a:pt x="518318" y="204391"/>
                  <a:pt x="561974" y="222251"/>
                  <a:pt x="597693" y="233363"/>
                </a:cubicBezTo>
                <a:cubicBezTo>
                  <a:pt x="633412" y="244476"/>
                  <a:pt x="671513" y="248841"/>
                  <a:pt x="704850" y="257175"/>
                </a:cubicBezTo>
                <a:cubicBezTo>
                  <a:pt x="738187" y="265509"/>
                  <a:pt x="766762" y="272257"/>
                  <a:pt x="797718" y="283369"/>
                </a:cubicBezTo>
                <a:cubicBezTo>
                  <a:pt x="828674" y="294481"/>
                  <a:pt x="854075" y="310356"/>
                  <a:pt x="890587" y="323850"/>
                </a:cubicBezTo>
                <a:cubicBezTo>
                  <a:pt x="927100" y="337344"/>
                  <a:pt x="980281" y="352029"/>
                  <a:pt x="1016793" y="364332"/>
                </a:cubicBezTo>
                <a:cubicBezTo>
                  <a:pt x="1053305" y="376635"/>
                  <a:pt x="1081484" y="386160"/>
                  <a:pt x="1109662" y="397669"/>
                </a:cubicBezTo>
                <a:cubicBezTo>
                  <a:pt x="1137840" y="409178"/>
                  <a:pt x="1139031" y="399257"/>
                  <a:pt x="1185862" y="433388"/>
                </a:cubicBezTo>
                <a:cubicBezTo>
                  <a:pt x="1232693" y="467519"/>
                  <a:pt x="1346994" y="564357"/>
                  <a:pt x="1390650" y="602457"/>
                </a:cubicBezTo>
                <a:cubicBezTo>
                  <a:pt x="1434306" y="640557"/>
                  <a:pt x="1423194" y="641747"/>
                  <a:pt x="1447800" y="661988"/>
                </a:cubicBezTo>
                <a:cubicBezTo>
                  <a:pt x="1472406" y="682229"/>
                  <a:pt x="1501775" y="693341"/>
                  <a:pt x="1538287" y="723900"/>
                </a:cubicBezTo>
                <a:cubicBezTo>
                  <a:pt x="1574799" y="754459"/>
                  <a:pt x="1624806" y="804069"/>
                  <a:pt x="1666875" y="845344"/>
                </a:cubicBezTo>
                <a:cubicBezTo>
                  <a:pt x="1708944" y="886619"/>
                  <a:pt x="1758156" y="942181"/>
                  <a:pt x="1790700" y="971550"/>
                </a:cubicBezTo>
                <a:cubicBezTo>
                  <a:pt x="1823244" y="1000919"/>
                  <a:pt x="1839118" y="1006476"/>
                  <a:pt x="1862137" y="1021557"/>
                </a:cubicBezTo>
                <a:cubicBezTo>
                  <a:pt x="1885156" y="1036638"/>
                  <a:pt x="1906984" y="1050529"/>
                  <a:pt x="1928812" y="1062038"/>
                </a:cubicBezTo>
                <a:cubicBezTo>
                  <a:pt x="1950640" y="1073547"/>
                  <a:pt x="1969294" y="1081882"/>
                  <a:pt x="1993106" y="1090613"/>
                </a:cubicBezTo>
                <a:cubicBezTo>
                  <a:pt x="2016918" y="1099344"/>
                  <a:pt x="2048668" y="1109663"/>
                  <a:pt x="2071687" y="1114425"/>
                </a:cubicBezTo>
                <a:cubicBezTo>
                  <a:pt x="2094706" y="1119188"/>
                  <a:pt x="2106612" y="1116013"/>
                  <a:pt x="2131218" y="1119188"/>
                </a:cubicBezTo>
                <a:cubicBezTo>
                  <a:pt x="2155824" y="1122363"/>
                  <a:pt x="2186384" y="1129109"/>
                  <a:pt x="2219325" y="1133475"/>
                </a:cubicBezTo>
                <a:cubicBezTo>
                  <a:pt x="2252266" y="1137841"/>
                  <a:pt x="2302272" y="1139826"/>
                  <a:pt x="2328862" y="1145382"/>
                </a:cubicBezTo>
                <a:cubicBezTo>
                  <a:pt x="2355452" y="1150938"/>
                  <a:pt x="2359421" y="1160066"/>
                  <a:pt x="2378868" y="1166813"/>
                </a:cubicBezTo>
                <a:cubicBezTo>
                  <a:pt x="2398315" y="1173560"/>
                  <a:pt x="2416571" y="1178719"/>
                  <a:pt x="2445543" y="1185863"/>
                </a:cubicBezTo>
                <a:cubicBezTo>
                  <a:pt x="2474515" y="1193007"/>
                  <a:pt x="2552700" y="1209675"/>
                  <a:pt x="2552700" y="1209675"/>
                </a:cubicBezTo>
                <a:lnTo>
                  <a:pt x="2678906" y="1235869"/>
                </a:lnTo>
                <a:cubicBezTo>
                  <a:pt x="2715815" y="1243013"/>
                  <a:pt x="2736850" y="1245394"/>
                  <a:pt x="2774156" y="1252538"/>
                </a:cubicBezTo>
                <a:cubicBezTo>
                  <a:pt x="2811462" y="1259682"/>
                  <a:pt x="2870199" y="1270398"/>
                  <a:pt x="2902743" y="1278732"/>
                </a:cubicBezTo>
                <a:cubicBezTo>
                  <a:pt x="2935287" y="1287066"/>
                  <a:pt x="2943621" y="1295797"/>
                  <a:pt x="2969418" y="1302544"/>
                </a:cubicBezTo>
                <a:cubicBezTo>
                  <a:pt x="2995215" y="1309291"/>
                  <a:pt x="3033713" y="1314054"/>
                  <a:pt x="3057525" y="1319213"/>
                </a:cubicBezTo>
                <a:cubicBezTo>
                  <a:pt x="3081337" y="1324372"/>
                  <a:pt x="3102371" y="1331119"/>
                  <a:pt x="3112293" y="1333500"/>
                </a:cubicBezTo>
                <a:cubicBezTo>
                  <a:pt x="3122215" y="1335881"/>
                  <a:pt x="3119635" y="1334690"/>
                  <a:pt x="3117056" y="1333500"/>
                </a:cubicBezTo>
              </a:path>
            </a:pathLst>
          </a:custGeom>
          <a:ln w="12700"/>
        </p:spPr>
        <p:style>
          <a:lnRef idx="1">
            <a:schemeClr val="accent6"/>
          </a:lnRef>
          <a:fillRef idx="0">
            <a:schemeClr val="accent6"/>
          </a:fillRef>
          <a:effectRef idx="0">
            <a:schemeClr val="accent6"/>
          </a:effectRef>
          <a:fontRef idx="minor">
            <a:schemeClr val="tx1"/>
          </a:fontRef>
        </p:style>
        <p:txBody>
          <a:bodyPr rtlCol="0" anchor="ctr"/>
          <a:lstStyle/>
          <a:p>
            <a:pPr algn="ctr"/>
            <a:endParaRPr lang="it-IT"/>
          </a:p>
        </p:txBody>
      </p:sp>
      <p:cxnSp>
        <p:nvCxnSpPr>
          <p:cNvPr id="8" name="Straight Connector 7"/>
          <p:cNvCxnSpPr/>
          <p:nvPr/>
        </p:nvCxnSpPr>
        <p:spPr>
          <a:xfrm>
            <a:off x="7750970" y="4419600"/>
            <a:ext cx="64293" cy="0"/>
          </a:xfrm>
          <a:prstGeom prst="line">
            <a:avLst/>
          </a:prstGeom>
          <a:effectLst/>
        </p:spPr>
        <p:style>
          <a:lnRef idx="2">
            <a:schemeClr val="accent6"/>
          </a:lnRef>
          <a:fillRef idx="0">
            <a:schemeClr val="accent6"/>
          </a:fillRef>
          <a:effectRef idx="1">
            <a:schemeClr val="accent6"/>
          </a:effectRef>
          <a:fontRef idx="minor">
            <a:schemeClr val="tx1"/>
          </a:fontRef>
        </p:style>
      </p:cxnSp>
      <p:cxnSp>
        <p:nvCxnSpPr>
          <p:cNvPr id="13" name="Straight Connector 12"/>
          <p:cNvCxnSpPr/>
          <p:nvPr/>
        </p:nvCxnSpPr>
        <p:spPr>
          <a:xfrm>
            <a:off x="7750970" y="4338638"/>
            <a:ext cx="64293" cy="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10" name="Freeform 9"/>
          <p:cNvSpPr/>
          <p:nvPr/>
        </p:nvSpPr>
        <p:spPr>
          <a:xfrm>
            <a:off x="4900613" y="3964781"/>
            <a:ext cx="3257550" cy="52388"/>
          </a:xfrm>
          <a:custGeom>
            <a:avLst/>
            <a:gdLst>
              <a:gd name="connsiteX0" fmla="*/ 0 w 3257550"/>
              <a:gd name="connsiteY0" fmla="*/ 4763 h 52388"/>
              <a:gd name="connsiteX1" fmla="*/ 71437 w 3257550"/>
              <a:gd name="connsiteY1" fmla="*/ 9525 h 52388"/>
              <a:gd name="connsiteX2" fmla="*/ 145256 w 3257550"/>
              <a:gd name="connsiteY2" fmla="*/ 16669 h 52388"/>
              <a:gd name="connsiteX3" fmla="*/ 180975 w 3257550"/>
              <a:gd name="connsiteY3" fmla="*/ 16669 h 52388"/>
              <a:gd name="connsiteX4" fmla="*/ 216693 w 3257550"/>
              <a:gd name="connsiteY4" fmla="*/ 28575 h 52388"/>
              <a:gd name="connsiteX5" fmla="*/ 273843 w 3257550"/>
              <a:gd name="connsiteY5" fmla="*/ 16669 h 52388"/>
              <a:gd name="connsiteX6" fmla="*/ 297656 w 3257550"/>
              <a:gd name="connsiteY6" fmla="*/ 19050 h 52388"/>
              <a:gd name="connsiteX7" fmla="*/ 330993 w 3257550"/>
              <a:gd name="connsiteY7" fmla="*/ 16669 h 52388"/>
              <a:gd name="connsiteX8" fmla="*/ 364331 w 3257550"/>
              <a:gd name="connsiteY8" fmla="*/ 26194 h 52388"/>
              <a:gd name="connsiteX9" fmla="*/ 416718 w 3257550"/>
              <a:gd name="connsiteY9" fmla="*/ 23813 h 52388"/>
              <a:gd name="connsiteX10" fmla="*/ 450056 w 3257550"/>
              <a:gd name="connsiteY10" fmla="*/ 35719 h 52388"/>
              <a:gd name="connsiteX11" fmla="*/ 514350 w 3257550"/>
              <a:gd name="connsiteY11" fmla="*/ 21432 h 52388"/>
              <a:gd name="connsiteX12" fmla="*/ 571500 w 3257550"/>
              <a:gd name="connsiteY12" fmla="*/ 26194 h 52388"/>
              <a:gd name="connsiteX13" fmla="*/ 609600 w 3257550"/>
              <a:gd name="connsiteY13" fmla="*/ 11907 h 52388"/>
              <a:gd name="connsiteX14" fmla="*/ 719137 w 3257550"/>
              <a:gd name="connsiteY14" fmla="*/ 14288 h 52388"/>
              <a:gd name="connsiteX15" fmla="*/ 778668 w 3257550"/>
              <a:gd name="connsiteY15" fmla="*/ 21432 h 52388"/>
              <a:gd name="connsiteX16" fmla="*/ 807243 w 3257550"/>
              <a:gd name="connsiteY16" fmla="*/ 14288 h 52388"/>
              <a:gd name="connsiteX17" fmla="*/ 840581 w 3257550"/>
              <a:gd name="connsiteY17" fmla="*/ 30957 h 52388"/>
              <a:gd name="connsiteX18" fmla="*/ 857250 w 3257550"/>
              <a:gd name="connsiteY18" fmla="*/ 21432 h 52388"/>
              <a:gd name="connsiteX19" fmla="*/ 892968 w 3257550"/>
              <a:gd name="connsiteY19" fmla="*/ 16669 h 52388"/>
              <a:gd name="connsiteX20" fmla="*/ 942975 w 3257550"/>
              <a:gd name="connsiteY20" fmla="*/ 19050 h 52388"/>
              <a:gd name="connsiteX21" fmla="*/ 1004887 w 3257550"/>
              <a:gd name="connsiteY21" fmla="*/ 9525 h 52388"/>
              <a:gd name="connsiteX22" fmla="*/ 1088231 w 3257550"/>
              <a:gd name="connsiteY22" fmla="*/ 19050 h 52388"/>
              <a:gd name="connsiteX23" fmla="*/ 1140618 w 3257550"/>
              <a:gd name="connsiteY23" fmla="*/ 33338 h 52388"/>
              <a:gd name="connsiteX24" fmla="*/ 1193006 w 3257550"/>
              <a:gd name="connsiteY24" fmla="*/ 33338 h 52388"/>
              <a:gd name="connsiteX25" fmla="*/ 1266825 w 3257550"/>
              <a:gd name="connsiteY25" fmla="*/ 40482 h 52388"/>
              <a:gd name="connsiteX26" fmla="*/ 1323975 w 3257550"/>
              <a:gd name="connsiteY26" fmla="*/ 45244 h 52388"/>
              <a:gd name="connsiteX27" fmla="*/ 1404937 w 3257550"/>
              <a:gd name="connsiteY27" fmla="*/ 50007 h 52388"/>
              <a:gd name="connsiteX28" fmla="*/ 1428750 w 3257550"/>
              <a:gd name="connsiteY28" fmla="*/ 35719 h 52388"/>
              <a:gd name="connsiteX29" fmla="*/ 1500187 w 3257550"/>
              <a:gd name="connsiteY29" fmla="*/ 35719 h 52388"/>
              <a:gd name="connsiteX30" fmla="*/ 1566862 w 3257550"/>
              <a:gd name="connsiteY30" fmla="*/ 42863 h 52388"/>
              <a:gd name="connsiteX31" fmla="*/ 1612106 w 3257550"/>
              <a:gd name="connsiteY31" fmla="*/ 52388 h 52388"/>
              <a:gd name="connsiteX32" fmla="*/ 1659731 w 3257550"/>
              <a:gd name="connsiteY32" fmla="*/ 42863 h 52388"/>
              <a:gd name="connsiteX33" fmla="*/ 1709737 w 3257550"/>
              <a:gd name="connsiteY33" fmla="*/ 47625 h 52388"/>
              <a:gd name="connsiteX34" fmla="*/ 1762125 w 3257550"/>
              <a:gd name="connsiteY34" fmla="*/ 47625 h 52388"/>
              <a:gd name="connsiteX35" fmla="*/ 1793081 w 3257550"/>
              <a:gd name="connsiteY35" fmla="*/ 35719 h 52388"/>
              <a:gd name="connsiteX36" fmla="*/ 1862137 w 3257550"/>
              <a:gd name="connsiteY36" fmla="*/ 35719 h 52388"/>
              <a:gd name="connsiteX37" fmla="*/ 1900237 w 3257550"/>
              <a:gd name="connsiteY37" fmla="*/ 28575 h 52388"/>
              <a:gd name="connsiteX38" fmla="*/ 1943100 w 3257550"/>
              <a:gd name="connsiteY38" fmla="*/ 19050 h 52388"/>
              <a:gd name="connsiteX39" fmla="*/ 1985962 w 3257550"/>
              <a:gd name="connsiteY39" fmla="*/ 16669 h 52388"/>
              <a:gd name="connsiteX40" fmla="*/ 2038350 w 3257550"/>
              <a:gd name="connsiteY40" fmla="*/ 16669 h 52388"/>
              <a:gd name="connsiteX41" fmla="*/ 2081212 w 3257550"/>
              <a:gd name="connsiteY41" fmla="*/ 9525 h 52388"/>
              <a:gd name="connsiteX42" fmla="*/ 2143125 w 3257550"/>
              <a:gd name="connsiteY42" fmla="*/ 4763 h 52388"/>
              <a:gd name="connsiteX43" fmla="*/ 2219325 w 3257550"/>
              <a:gd name="connsiteY43" fmla="*/ 14288 h 52388"/>
              <a:gd name="connsiteX44" fmla="*/ 2281237 w 3257550"/>
              <a:gd name="connsiteY44" fmla="*/ 4763 h 52388"/>
              <a:gd name="connsiteX45" fmla="*/ 2326481 w 3257550"/>
              <a:gd name="connsiteY45" fmla="*/ 9525 h 52388"/>
              <a:gd name="connsiteX46" fmla="*/ 2355056 w 3257550"/>
              <a:gd name="connsiteY46" fmla="*/ 30957 h 52388"/>
              <a:gd name="connsiteX47" fmla="*/ 2376487 w 3257550"/>
              <a:gd name="connsiteY47" fmla="*/ 19050 h 52388"/>
              <a:gd name="connsiteX48" fmla="*/ 2402681 w 3257550"/>
              <a:gd name="connsiteY48" fmla="*/ 19050 h 52388"/>
              <a:gd name="connsiteX49" fmla="*/ 2483643 w 3257550"/>
              <a:gd name="connsiteY49" fmla="*/ 9525 h 52388"/>
              <a:gd name="connsiteX50" fmla="*/ 2538412 w 3257550"/>
              <a:gd name="connsiteY50" fmla="*/ 9525 h 52388"/>
              <a:gd name="connsiteX51" fmla="*/ 2602706 w 3257550"/>
              <a:gd name="connsiteY51" fmla="*/ 9525 h 52388"/>
              <a:gd name="connsiteX52" fmla="*/ 2688431 w 3257550"/>
              <a:gd name="connsiteY52" fmla="*/ 9525 h 52388"/>
              <a:gd name="connsiteX53" fmla="*/ 2717006 w 3257550"/>
              <a:gd name="connsiteY53" fmla="*/ 2382 h 52388"/>
              <a:gd name="connsiteX54" fmla="*/ 2747962 w 3257550"/>
              <a:gd name="connsiteY54" fmla="*/ 9525 h 52388"/>
              <a:gd name="connsiteX55" fmla="*/ 2812256 w 3257550"/>
              <a:gd name="connsiteY55" fmla="*/ 16669 h 52388"/>
              <a:gd name="connsiteX56" fmla="*/ 2852737 w 3257550"/>
              <a:gd name="connsiteY56" fmla="*/ 16669 h 52388"/>
              <a:gd name="connsiteX57" fmla="*/ 2874168 w 3257550"/>
              <a:gd name="connsiteY57" fmla="*/ 4763 h 52388"/>
              <a:gd name="connsiteX58" fmla="*/ 2909887 w 3257550"/>
              <a:gd name="connsiteY58" fmla="*/ 23813 h 52388"/>
              <a:gd name="connsiteX59" fmla="*/ 2969418 w 3257550"/>
              <a:gd name="connsiteY59" fmla="*/ 7144 h 52388"/>
              <a:gd name="connsiteX60" fmla="*/ 3000375 w 3257550"/>
              <a:gd name="connsiteY60" fmla="*/ 7144 h 52388"/>
              <a:gd name="connsiteX61" fmla="*/ 3043237 w 3257550"/>
              <a:gd name="connsiteY61" fmla="*/ 4763 h 52388"/>
              <a:gd name="connsiteX62" fmla="*/ 3093243 w 3257550"/>
              <a:gd name="connsiteY62" fmla="*/ 7144 h 52388"/>
              <a:gd name="connsiteX63" fmla="*/ 3140868 w 3257550"/>
              <a:gd name="connsiteY63" fmla="*/ 16669 h 52388"/>
              <a:gd name="connsiteX64" fmla="*/ 3188493 w 3257550"/>
              <a:gd name="connsiteY64" fmla="*/ 21432 h 52388"/>
              <a:gd name="connsiteX65" fmla="*/ 3257550 w 3257550"/>
              <a:gd name="connsiteY65" fmla="*/ 0 h 5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57550" h="52388">
                <a:moveTo>
                  <a:pt x="0" y="4763"/>
                </a:moveTo>
                <a:lnTo>
                  <a:pt x="71437" y="9525"/>
                </a:lnTo>
                <a:cubicBezTo>
                  <a:pt x="95646" y="11509"/>
                  <a:pt x="127000" y="15478"/>
                  <a:pt x="145256" y="16669"/>
                </a:cubicBezTo>
                <a:cubicBezTo>
                  <a:pt x="163512" y="17860"/>
                  <a:pt x="169069" y="14685"/>
                  <a:pt x="180975" y="16669"/>
                </a:cubicBezTo>
                <a:cubicBezTo>
                  <a:pt x="192881" y="18653"/>
                  <a:pt x="201215" y="28575"/>
                  <a:pt x="216693" y="28575"/>
                </a:cubicBezTo>
                <a:cubicBezTo>
                  <a:pt x="232171" y="28575"/>
                  <a:pt x="260349" y="18256"/>
                  <a:pt x="273843" y="16669"/>
                </a:cubicBezTo>
                <a:cubicBezTo>
                  <a:pt x="287337" y="15082"/>
                  <a:pt x="288131" y="19050"/>
                  <a:pt x="297656" y="19050"/>
                </a:cubicBezTo>
                <a:cubicBezTo>
                  <a:pt x="307181" y="19050"/>
                  <a:pt x="319881" y="15478"/>
                  <a:pt x="330993" y="16669"/>
                </a:cubicBezTo>
                <a:cubicBezTo>
                  <a:pt x="342106" y="17860"/>
                  <a:pt x="350044" y="25003"/>
                  <a:pt x="364331" y="26194"/>
                </a:cubicBezTo>
                <a:cubicBezTo>
                  <a:pt x="378618" y="27385"/>
                  <a:pt x="402431" y="22226"/>
                  <a:pt x="416718" y="23813"/>
                </a:cubicBezTo>
                <a:cubicBezTo>
                  <a:pt x="431005" y="25400"/>
                  <a:pt x="433784" y="36116"/>
                  <a:pt x="450056" y="35719"/>
                </a:cubicBezTo>
                <a:cubicBezTo>
                  <a:pt x="466328" y="35322"/>
                  <a:pt x="494109" y="23019"/>
                  <a:pt x="514350" y="21432"/>
                </a:cubicBezTo>
                <a:cubicBezTo>
                  <a:pt x="534591" y="19845"/>
                  <a:pt x="555625" y="27782"/>
                  <a:pt x="571500" y="26194"/>
                </a:cubicBezTo>
                <a:cubicBezTo>
                  <a:pt x="587375" y="24607"/>
                  <a:pt x="584994" y="13891"/>
                  <a:pt x="609600" y="11907"/>
                </a:cubicBezTo>
                <a:cubicBezTo>
                  <a:pt x="634206" y="9923"/>
                  <a:pt x="690959" y="12701"/>
                  <a:pt x="719137" y="14288"/>
                </a:cubicBezTo>
                <a:cubicBezTo>
                  <a:pt x="747315" y="15876"/>
                  <a:pt x="763984" y="21432"/>
                  <a:pt x="778668" y="21432"/>
                </a:cubicBezTo>
                <a:cubicBezTo>
                  <a:pt x="793352" y="21432"/>
                  <a:pt x="796924" y="12701"/>
                  <a:pt x="807243" y="14288"/>
                </a:cubicBezTo>
                <a:cubicBezTo>
                  <a:pt x="817562" y="15876"/>
                  <a:pt x="832247" y="29766"/>
                  <a:pt x="840581" y="30957"/>
                </a:cubicBezTo>
                <a:cubicBezTo>
                  <a:pt x="848915" y="32148"/>
                  <a:pt x="848519" y="23813"/>
                  <a:pt x="857250" y="21432"/>
                </a:cubicBezTo>
                <a:cubicBezTo>
                  <a:pt x="865981" y="19051"/>
                  <a:pt x="878681" y="17066"/>
                  <a:pt x="892968" y="16669"/>
                </a:cubicBezTo>
                <a:cubicBezTo>
                  <a:pt x="907255" y="16272"/>
                  <a:pt x="924322" y="20241"/>
                  <a:pt x="942975" y="19050"/>
                </a:cubicBezTo>
                <a:cubicBezTo>
                  <a:pt x="961628" y="17859"/>
                  <a:pt x="980678" y="9525"/>
                  <a:pt x="1004887" y="9525"/>
                </a:cubicBezTo>
                <a:cubicBezTo>
                  <a:pt x="1029096" y="9525"/>
                  <a:pt x="1065609" y="15081"/>
                  <a:pt x="1088231" y="19050"/>
                </a:cubicBezTo>
                <a:cubicBezTo>
                  <a:pt x="1110853" y="23019"/>
                  <a:pt x="1123156" y="30957"/>
                  <a:pt x="1140618" y="33338"/>
                </a:cubicBezTo>
                <a:cubicBezTo>
                  <a:pt x="1158080" y="35719"/>
                  <a:pt x="1171972" y="32147"/>
                  <a:pt x="1193006" y="33338"/>
                </a:cubicBezTo>
                <a:cubicBezTo>
                  <a:pt x="1214040" y="34529"/>
                  <a:pt x="1266825" y="40482"/>
                  <a:pt x="1266825" y="40482"/>
                </a:cubicBezTo>
                <a:lnTo>
                  <a:pt x="1323975" y="45244"/>
                </a:lnTo>
                <a:cubicBezTo>
                  <a:pt x="1346994" y="46831"/>
                  <a:pt x="1387475" y="51594"/>
                  <a:pt x="1404937" y="50007"/>
                </a:cubicBezTo>
                <a:cubicBezTo>
                  <a:pt x="1422399" y="48420"/>
                  <a:pt x="1412875" y="38100"/>
                  <a:pt x="1428750" y="35719"/>
                </a:cubicBezTo>
                <a:cubicBezTo>
                  <a:pt x="1444625" y="33338"/>
                  <a:pt x="1477168" y="34528"/>
                  <a:pt x="1500187" y="35719"/>
                </a:cubicBezTo>
                <a:cubicBezTo>
                  <a:pt x="1523206" y="36910"/>
                  <a:pt x="1548209" y="40085"/>
                  <a:pt x="1566862" y="42863"/>
                </a:cubicBezTo>
                <a:cubicBezTo>
                  <a:pt x="1585515" y="45641"/>
                  <a:pt x="1596628" y="52388"/>
                  <a:pt x="1612106" y="52388"/>
                </a:cubicBezTo>
                <a:cubicBezTo>
                  <a:pt x="1627584" y="52388"/>
                  <a:pt x="1643459" y="43657"/>
                  <a:pt x="1659731" y="42863"/>
                </a:cubicBezTo>
                <a:cubicBezTo>
                  <a:pt x="1676003" y="42069"/>
                  <a:pt x="1692671" y="46831"/>
                  <a:pt x="1709737" y="47625"/>
                </a:cubicBezTo>
                <a:cubicBezTo>
                  <a:pt x="1726803" y="48419"/>
                  <a:pt x="1748234" y="49609"/>
                  <a:pt x="1762125" y="47625"/>
                </a:cubicBezTo>
                <a:cubicBezTo>
                  <a:pt x="1776016" y="45641"/>
                  <a:pt x="1776412" y="37703"/>
                  <a:pt x="1793081" y="35719"/>
                </a:cubicBezTo>
                <a:cubicBezTo>
                  <a:pt x="1809750" y="33735"/>
                  <a:pt x="1844278" y="36910"/>
                  <a:pt x="1862137" y="35719"/>
                </a:cubicBezTo>
                <a:cubicBezTo>
                  <a:pt x="1879996" y="34528"/>
                  <a:pt x="1886743" y="31353"/>
                  <a:pt x="1900237" y="28575"/>
                </a:cubicBezTo>
                <a:cubicBezTo>
                  <a:pt x="1913731" y="25797"/>
                  <a:pt x="1928813" y="21034"/>
                  <a:pt x="1943100" y="19050"/>
                </a:cubicBezTo>
                <a:cubicBezTo>
                  <a:pt x="1957387" y="17066"/>
                  <a:pt x="1970087" y="17066"/>
                  <a:pt x="1985962" y="16669"/>
                </a:cubicBezTo>
                <a:cubicBezTo>
                  <a:pt x="2001837" y="16272"/>
                  <a:pt x="2022475" y="17860"/>
                  <a:pt x="2038350" y="16669"/>
                </a:cubicBezTo>
                <a:cubicBezTo>
                  <a:pt x="2054225" y="15478"/>
                  <a:pt x="2063750" y="11509"/>
                  <a:pt x="2081212" y="9525"/>
                </a:cubicBezTo>
                <a:cubicBezTo>
                  <a:pt x="2098675" y="7541"/>
                  <a:pt x="2120106" y="3969"/>
                  <a:pt x="2143125" y="4763"/>
                </a:cubicBezTo>
                <a:cubicBezTo>
                  <a:pt x="2166144" y="5557"/>
                  <a:pt x="2196306" y="14288"/>
                  <a:pt x="2219325" y="14288"/>
                </a:cubicBezTo>
                <a:cubicBezTo>
                  <a:pt x="2242344" y="14288"/>
                  <a:pt x="2263378" y="5557"/>
                  <a:pt x="2281237" y="4763"/>
                </a:cubicBezTo>
                <a:cubicBezTo>
                  <a:pt x="2299096" y="3969"/>
                  <a:pt x="2314178" y="5159"/>
                  <a:pt x="2326481" y="9525"/>
                </a:cubicBezTo>
                <a:cubicBezTo>
                  <a:pt x="2338784" y="13891"/>
                  <a:pt x="2346722" y="29370"/>
                  <a:pt x="2355056" y="30957"/>
                </a:cubicBezTo>
                <a:cubicBezTo>
                  <a:pt x="2363390" y="32544"/>
                  <a:pt x="2368550" y="21035"/>
                  <a:pt x="2376487" y="19050"/>
                </a:cubicBezTo>
                <a:cubicBezTo>
                  <a:pt x="2384425" y="17066"/>
                  <a:pt x="2384822" y="20637"/>
                  <a:pt x="2402681" y="19050"/>
                </a:cubicBezTo>
                <a:cubicBezTo>
                  <a:pt x="2420540" y="17463"/>
                  <a:pt x="2461021" y="11112"/>
                  <a:pt x="2483643" y="9525"/>
                </a:cubicBezTo>
                <a:cubicBezTo>
                  <a:pt x="2506265" y="7938"/>
                  <a:pt x="2538412" y="9525"/>
                  <a:pt x="2538412" y="9525"/>
                </a:cubicBezTo>
                <a:lnTo>
                  <a:pt x="2602706" y="9525"/>
                </a:lnTo>
                <a:cubicBezTo>
                  <a:pt x="2627709" y="9525"/>
                  <a:pt x="2669381" y="10715"/>
                  <a:pt x="2688431" y="9525"/>
                </a:cubicBezTo>
                <a:cubicBezTo>
                  <a:pt x="2707481" y="8335"/>
                  <a:pt x="2707084" y="2382"/>
                  <a:pt x="2717006" y="2382"/>
                </a:cubicBezTo>
                <a:cubicBezTo>
                  <a:pt x="2726928" y="2382"/>
                  <a:pt x="2732087" y="7144"/>
                  <a:pt x="2747962" y="9525"/>
                </a:cubicBezTo>
                <a:cubicBezTo>
                  <a:pt x="2763837" y="11906"/>
                  <a:pt x="2794794" y="15478"/>
                  <a:pt x="2812256" y="16669"/>
                </a:cubicBezTo>
                <a:cubicBezTo>
                  <a:pt x="2829719" y="17860"/>
                  <a:pt x="2842418" y="18653"/>
                  <a:pt x="2852737" y="16669"/>
                </a:cubicBezTo>
                <a:cubicBezTo>
                  <a:pt x="2863056" y="14685"/>
                  <a:pt x="2864643" y="3572"/>
                  <a:pt x="2874168" y="4763"/>
                </a:cubicBezTo>
                <a:cubicBezTo>
                  <a:pt x="2883693" y="5954"/>
                  <a:pt x="2894012" y="23416"/>
                  <a:pt x="2909887" y="23813"/>
                </a:cubicBezTo>
                <a:cubicBezTo>
                  <a:pt x="2925762" y="24210"/>
                  <a:pt x="2954337" y="9922"/>
                  <a:pt x="2969418" y="7144"/>
                </a:cubicBezTo>
                <a:cubicBezTo>
                  <a:pt x="2984499" y="4366"/>
                  <a:pt x="2988072" y="7541"/>
                  <a:pt x="3000375" y="7144"/>
                </a:cubicBezTo>
                <a:cubicBezTo>
                  <a:pt x="3012678" y="6747"/>
                  <a:pt x="3027759" y="4763"/>
                  <a:pt x="3043237" y="4763"/>
                </a:cubicBezTo>
                <a:cubicBezTo>
                  <a:pt x="3058715" y="4763"/>
                  <a:pt x="3076971" y="5160"/>
                  <a:pt x="3093243" y="7144"/>
                </a:cubicBezTo>
                <a:cubicBezTo>
                  <a:pt x="3109515" y="9128"/>
                  <a:pt x="3124993" y="14288"/>
                  <a:pt x="3140868" y="16669"/>
                </a:cubicBezTo>
                <a:cubicBezTo>
                  <a:pt x="3156743" y="19050"/>
                  <a:pt x="3169046" y="24210"/>
                  <a:pt x="3188493" y="21432"/>
                </a:cubicBezTo>
                <a:cubicBezTo>
                  <a:pt x="3207940" y="18654"/>
                  <a:pt x="3232745" y="9327"/>
                  <a:pt x="3257550" y="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239712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608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Carboard</a:t>
            </a:r>
            <a:r>
              <a:rPr lang="it-IT" altLang="en-US" sz="2000" i="1" dirty="0">
                <a:latin typeface="Verdana" charset="0"/>
              </a:rPr>
              <a:t> </a:t>
            </a:r>
            <a:r>
              <a:rPr lang="it-IT" altLang="en-US" sz="2000" i="1" dirty="0" err="1">
                <a:latin typeface="Verdana" charset="0"/>
              </a:rPr>
              <a:t>usecases</a:t>
            </a:r>
            <a:endParaRPr lang="it-IT" altLang="en-US" sz="2000" i="1" dirty="0">
              <a:latin typeface="Verdana" charset="0"/>
            </a:endParaRPr>
          </a:p>
        </p:txBody>
      </p:sp>
      <p:sp>
        <p:nvSpPr>
          <p:cNvPr id="3" name="CasellaDiTesto 2"/>
          <p:cNvSpPr txBox="1"/>
          <p:nvPr/>
        </p:nvSpPr>
        <p:spPr>
          <a:xfrm>
            <a:off x="2279293" y="2183457"/>
            <a:ext cx="6555613" cy="1200329"/>
          </a:xfrm>
          <a:prstGeom prst="rect">
            <a:avLst/>
          </a:prstGeom>
          <a:noFill/>
        </p:spPr>
        <p:txBody>
          <a:bodyPr wrap="square" rtlCol="0">
            <a:spAutoFit/>
          </a:bodyPr>
          <a:lstStyle/>
          <a:p>
            <a:r>
              <a:rPr lang="it-IT" sz="2400" dirty="0">
                <a:hlinkClick r:id="rId2"/>
              </a:rPr>
              <a:t>https://www.youtube.com/watch?v=t6AgjM3P1q4</a:t>
            </a:r>
            <a:endParaRPr lang="it-IT" sz="2400" dirty="0"/>
          </a:p>
          <a:p>
            <a:endParaRPr lang="it-IT" sz="2400" dirty="0"/>
          </a:p>
          <a:p>
            <a:r>
              <a:rPr lang="it-IT" sz="2400" dirty="0">
                <a:hlinkClick r:id="rId3"/>
              </a:rPr>
              <a:t>https://www.youtube.com/watch?v=LpQYs54IY5Q</a:t>
            </a:r>
            <a:r>
              <a:rPr lang="it-IT" sz="2400" dirty="0"/>
              <a:t>   </a:t>
            </a:r>
          </a:p>
        </p:txBody>
      </p:sp>
      <p:sp>
        <p:nvSpPr>
          <p:cNvPr id="4" name="Rettangolo 3"/>
          <p:cNvSpPr/>
          <p:nvPr/>
        </p:nvSpPr>
        <p:spPr>
          <a:xfrm>
            <a:off x="810183" y="790365"/>
            <a:ext cx="8024723" cy="461665"/>
          </a:xfrm>
          <a:prstGeom prst="rect">
            <a:avLst/>
          </a:prstGeom>
        </p:spPr>
        <p:txBody>
          <a:bodyPr wrap="square">
            <a:spAutoFit/>
          </a:bodyPr>
          <a:lstStyle/>
          <a:p>
            <a:r>
              <a:rPr lang="en-US" sz="2400" dirty="0"/>
              <a:t>If the main goal is to watch 3D videos, it can be ok…</a:t>
            </a:r>
            <a:endParaRPr lang="it-IT" sz="2400" dirty="0"/>
          </a:p>
        </p:txBody>
      </p:sp>
      <p:sp>
        <p:nvSpPr>
          <p:cNvPr id="5" name="Rettangolo 4"/>
          <p:cNvSpPr/>
          <p:nvPr/>
        </p:nvSpPr>
        <p:spPr>
          <a:xfrm>
            <a:off x="810183" y="4315213"/>
            <a:ext cx="8024723" cy="830997"/>
          </a:xfrm>
          <a:prstGeom prst="rect">
            <a:avLst/>
          </a:prstGeom>
        </p:spPr>
        <p:txBody>
          <a:bodyPr wrap="square">
            <a:spAutoFit/>
          </a:bodyPr>
          <a:lstStyle/>
          <a:p>
            <a:r>
              <a:rPr lang="en-US" sz="2400" dirty="0"/>
              <a:t>But, if we need an immersive sensation inside a 3D environment, </a:t>
            </a:r>
            <a:r>
              <a:rPr lang="en-US" sz="2400" dirty="0">
                <a:solidFill>
                  <a:srgbClr val="FF0000"/>
                </a:solidFill>
              </a:rPr>
              <a:t>we must have something more robust</a:t>
            </a:r>
            <a:endParaRPr lang="it-IT" sz="2400" dirty="0"/>
          </a:p>
        </p:txBody>
      </p:sp>
    </p:spTree>
    <p:extLst>
      <p:ext uri="{BB962C8B-B14F-4D97-AF65-F5344CB8AC3E}">
        <p14:creationId xmlns:p14="http://schemas.microsoft.com/office/powerpoint/2010/main" val="789756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060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Facebook</a:t>
            </a:r>
            <a:r>
              <a:rPr lang="it-IT" altLang="en-US" sz="2000" i="1" dirty="0">
                <a:latin typeface="Verdana" charset="0"/>
              </a:rPr>
              <a:t> </a:t>
            </a:r>
            <a:r>
              <a:rPr lang="it-IT" altLang="en-US" sz="2000" b="1" i="1" dirty="0" err="1">
                <a:latin typeface="Verdana" charset="0"/>
              </a:rPr>
              <a:t>Oculus</a:t>
            </a:r>
            <a:r>
              <a:rPr lang="it-IT" altLang="en-US" sz="2000" b="1" i="1" dirty="0">
                <a:latin typeface="Verdana" charset="0"/>
              </a:rPr>
              <a:t> </a:t>
            </a:r>
            <a:r>
              <a:rPr lang="it-IT" altLang="en-US" sz="2000" b="1" i="1" dirty="0" err="1">
                <a:latin typeface="Verdana" charset="0"/>
              </a:rPr>
              <a:t>Rift</a:t>
            </a:r>
            <a:endParaRPr lang="it-IT" altLang="en-US" sz="2000" b="1" i="1" dirty="0">
              <a:latin typeface="Verdana"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769" y="4247618"/>
            <a:ext cx="5299298" cy="1636158"/>
          </a:xfrm>
          <a:prstGeom prst="rect">
            <a:avLst/>
          </a:prstGeom>
        </p:spPr>
      </p:pic>
      <p:sp>
        <p:nvSpPr>
          <p:cNvPr id="7" name="CasellaDiTesto 6"/>
          <p:cNvSpPr txBox="1"/>
          <p:nvPr/>
        </p:nvSpPr>
        <p:spPr>
          <a:xfrm>
            <a:off x="915" y="-1297"/>
            <a:ext cx="4500000" cy="4832092"/>
          </a:xfrm>
          <a:prstGeom prst="rect">
            <a:avLst/>
          </a:prstGeom>
          <a:noFill/>
        </p:spPr>
        <p:txBody>
          <a:bodyPr wrap="square" rtlCol="0">
            <a:spAutoFit/>
          </a:bodyPr>
          <a:lstStyle/>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algn="ctr">
              <a:spcBef>
                <a:spcPts val="600"/>
              </a:spcBef>
            </a:pPr>
            <a:r>
              <a:rPr lang="en-GB" sz="2000" dirty="0">
                <a:solidFill>
                  <a:srgbClr val="FFC000"/>
                </a:solidFill>
                <a:effectLst>
                  <a:outerShdw blurRad="38100" dist="38100" dir="2700000" algn="tl">
                    <a:srgbClr val="000000">
                      <a:alpha val="43137"/>
                    </a:srgbClr>
                  </a:outerShdw>
                </a:effectLst>
              </a:rPr>
              <a:t>Specs:</a:t>
            </a:r>
          </a:p>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Courier New" panose="02070309020205020404" pitchFamily="49" charset="0"/>
              <a:buChar char="o"/>
            </a:pPr>
            <a:r>
              <a:rPr lang="en-GB" sz="2000" dirty="0"/>
              <a:t>OLED Display: 2160x1200</a:t>
            </a:r>
          </a:p>
          <a:p>
            <a:pPr marL="285750" indent="-285750">
              <a:spcBef>
                <a:spcPts val="600"/>
              </a:spcBef>
              <a:spcAft>
                <a:spcPts val="1200"/>
              </a:spcAft>
              <a:buFont typeface="Courier New" panose="02070309020205020404" pitchFamily="49" charset="0"/>
              <a:buChar char="o"/>
            </a:pPr>
            <a:r>
              <a:rPr lang="en-GB" sz="2000" dirty="0"/>
              <a:t>Refresh rate: 90 Hz</a:t>
            </a:r>
          </a:p>
          <a:p>
            <a:pPr marL="285750" indent="-285750">
              <a:spcBef>
                <a:spcPts val="600"/>
              </a:spcBef>
              <a:spcAft>
                <a:spcPts val="1200"/>
              </a:spcAft>
              <a:buFont typeface="Courier New" panose="02070309020205020404" pitchFamily="49" charset="0"/>
              <a:buChar char="o"/>
            </a:pPr>
            <a:r>
              <a:rPr lang="en-GB" sz="2000" dirty="0"/>
              <a:t>Field of view: 110 degrees</a:t>
            </a:r>
          </a:p>
          <a:p>
            <a:pPr marL="285750" indent="-285750">
              <a:spcBef>
                <a:spcPts val="600"/>
              </a:spcBef>
              <a:spcAft>
                <a:spcPts val="1200"/>
              </a:spcAft>
              <a:buFont typeface="Courier New" panose="02070309020205020404" pitchFamily="49" charset="0"/>
              <a:buChar char="o"/>
            </a:pPr>
            <a:r>
              <a:rPr lang="en-GB" sz="2000" dirty="0"/>
              <a:t>Tracking area: 5x5 feet</a:t>
            </a:r>
          </a:p>
          <a:p>
            <a:pPr marL="285750" indent="-285750">
              <a:spcBef>
                <a:spcPts val="600"/>
              </a:spcBef>
              <a:spcAft>
                <a:spcPts val="1200"/>
              </a:spcAft>
              <a:buFont typeface="Courier New" panose="02070309020205020404" pitchFamily="49" charset="0"/>
              <a:buChar char="o"/>
            </a:pPr>
            <a:r>
              <a:rPr lang="en-GB" sz="2000" dirty="0"/>
              <a:t>Sensor: Accelerometer, gyroscope, magnetometer, </a:t>
            </a:r>
            <a:r>
              <a:rPr lang="en-GB" sz="2000" b="1" dirty="0">
                <a:solidFill>
                  <a:srgbClr val="FF0000"/>
                </a:solidFill>
              </a:rPr>
              <a:t>Constellation tracking camera</a:t>
            </a:r>
          </a:p>
          <a:p>
            <a:pPr marL="285750" indent="-285750">
              <a:spcBef>
                <a:spcPts val="600"/>
              </a:spcBef>
              <a:spcAft>
                <a:spcPts val="1200"/>
              </a:spcAft>
              <a:buFont typeface="Courier New" panose="02070309020205020404" pitchFamily="49" charset="0"/>
              <a:buChar char="o"/>
            </a:pPr>
            <a:r>
              <a:rPr lang="en-GB" sz="2000" dirty="0"/>
              <a:t>High Level PC</a:t>
            </a:r>
          </a:p>
        </p:txBody>
      </p:sp>
      <p:sp>
        <p:nvSpPr>
          <p:cNvPr id="8" name="CasellaDiTesto 7"/>
          <p:cNvSpPr txBox="1"/>
          <p:nvPr/>
        </p:nvSpPr>
        <p:spPr>
          <a:xfrm>
            <a:off x="4639207" y="0"/>
            <a:ext cx="4500000" cy="2939266"/>
          </a:xfrm>
          <a:prstGeom prst="rect">
            <a:avLst/>
          </a:prstGeom>
          <a:noFill/>
        </p:spPr>
        <p:txBody>
          <a:bodyPr wrap="square" rtlCol="0">
            <a:spAutoFit/>
          </a:bodyPr>
          <a:lstStyle/>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algn="ctr">
              <a:spcBef>
                <a:spcPts val="600"/>
              </a:spcBef>
            </a:pPr>
            <a:r>
              <a:rPr lang="en-GB" sz="2000" dirty="0">
                <a:solidFill>
                  <a:srgbClr val="FFC000"/>
                </a:solidFill>
                <a:effectLst>
                  <a:outerShdw blurRad="38100" dist="38100" dir="2700000" algn="tl">
                    <a:srgbClr val="000000">
                      <a:alpha val="43137"/>
                    </a:srgbClr>
                  </a:outerShdw>
                </a:effectLst>
              </a:rPr>
              <a:t>Uses:</a:t>
            </a:r>
          </a:p>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Wingdings" panose="05000000000000000000" pitchFamily="2" charset="2"/>
              <a:buChar char="Ø"/>
            </a:pPr>
            <a:r>
              <a:rPr lang="en-GB" sz="2000" dirty="0"/>
              <a:t>Immersive in virtual 3D environments</a:t>
            </a:r>
          </a:p>
          <a:p>
            <a:pPr marL="285750" indent="-285750">
              <a:spcBef>
                <a:spcPts val="600"/>
              </a:spcBef>
              <a:spcAft>
                <a:spcPts val="1200"/>
              </a:spcAft>
              <a:buFont typeface="Wingdings" panose="05000000000000000000" pitchFamily="2" charset="2"/>
              <a:buChar char="Ø"/>
            </a:pPr>
            <a:r>
              <a:rPr lang="en-GB" sz="2000" dirty="0"/>
              <a:t>Possibility to move inside virtual environment with physical movements</a:t>
            </a:r>
          </a:p>
          <a:p>
            <a:pPr marL="285750" indent="-285750">
              <a:spcBef>
                <a:spcPts val="600"/>
              </a:spcBef>
              <a:spcAft>
                <a:spcPts val="1200"/>
              </a:spcAft>
              <a:buFont typeface="Wingdings" panose="05000000000000000000" pitchFamily="2" charset="2"/>
              <a:buChar char="Ø"/>
            </a:pPr>
            <a:r>
              <a:rPr lang="en-GB" sz="2000" dirty="0"/>
              <a:t>Virtual interaction with 2 joystick</a:t>
            </a:r>
          </a:p>
        </p:txBody>
      </p:sp>
      <p:pic>
        <p:nvPicPr>
          <p:cNvPr id="6" name="Immagine 5"/>
          <p:cNvPicPr>
            <a:picLocks noChangeAspect="1"/>
          </p:cNvPicPr>
          <p:nvPr/>
        </p:nvPicPr>
        <p:blipFill rotWithShape="1">
          <a:blip r:embed="rId3"/>
          <a:srcRect l="20000" t="20666" r="57857" b="10000"/>
          <a:stretch/>
        </p:blipFill>
        <p:spPr>
          <a:xfrm>
            <a:off x="-2111192" y="284672"/>
            <a:ext cx="1895441" cy="5776620"/>
          </a:xfrm>
          <a:prstGeom prst="rect">
            <a:avLst/>
          </a:prstGeom>
        </p:spPr>
      </p:pic>
    </p:spTree>
    <p:extLst>
      <p:ext uri="{BB962C8B-B14F-4D97-AF65-F5344CB8AC3E}">
        <p14:creationId xmlns:p14="http://schemas.microsoft.com/office/powerpoint/2010/main" val="2961215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5621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err="1"/>
              <a:t>Constellation</a:t>
            </a:r>
            <a:r>
              <a:rPr lang="it-IT" sz="2000" dirty="0"/>
              <a:t> </a:t>
            </a:r>
            <a:r>
              <a:rPr lang="it-IT" sz="2000" dirty="0" err="1"/>
              <a:t>tracking</a:t>
            </a:r>
            <a:r>
              <a:rPr lang="it-IT" sz="2000" dirty="0"/>
              <a:t> camera</a:t>
            </a:r>
            <a:endParaRPr lang="it-IT" altLang="en-US" sz="2000" i="1" dirty="0">
              <a:latin typeface="Verdana" charset="0"/>
            </a:endParaRPr>
          </a:p>
        </p:txBody>
      </p:sp>
      <p:sp>
        <p:nvSpPr>
          <p:cNvPr id="2" name="CasellaDiTesto 1"/>
          <p:cNvSpPr txBox="1"/>
          <p:nvPr/>
        </p:nvSpPr>
        <p:spPr>
          <a:xfrm>
            <a:off x="412123" y="361182"/>
            <a:ext cx="8281115" cy="2246769"/>
          </a:xfrm>
          <a:prstGeom prst="rect">
            <a:avLst/>
          </a:prstGeom>
          <a:noFill/>
        </p:spPr>
        <p:txBody>
          <a:bodyPr wrap="square" rtlCol="0">
            <a:spAutoFit/>
          </a:bodyPr>
          <a:lstStyle/>
          <a:p>
            <a:r>
              <a:rPr lang="en-GB" sz="2000" dirty="0"/>
              <a:t>The “Constellation Low Latency Tracking System” consists of a Base Station with a receiver equipped with infrared sensors that senses the signals from the infrared LEDs contained in the Rift Headset. </a:t>
            </a:r>
            <a:r>
              <a:rPr lang="en-GB" sz="2000" dirty="0">
                <a:solidFill>
                  <a:srgbClr val="FF0000"/>
                </a:solidFill>
              </a:rPr>
              <a:t>These IR LEDs transmit their light in a specific pattern</a:t>
            </a:r>
            <a:r>
              <a:rPr lang="en-GB" sz="2000" dirty="0"/>
              <a:t> so that the Base Station is capable to recognize each LED individually and thus the 3D pattern on which they are located and, finally, position and attitude in 6 degrees of freedom…. Just like a 2D marker (that must be seen from the front, in this case not!)</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030" y="2514453"/>
            <a:ext cx="3682650" cy="239367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440" y="2769847"/>
            <a:ext cx="2851037" cy="2138279"/>
          </a:xfrm>
          <a:prstGeom prst="rect">
            <a:avLst/>
          </a:prstGeom>
        </p:spPr>
      </p:pic>
      <p:sp>
        <p:nvSpPr>
          <p:cNvPr id="9" name="CasellaDiTesto 8"/>
          <p:cNvSpPr txBox="1"/>
          <p:nvPr/>
        </p:nvSpPr>
        <p:spPr>
          <a:xfrm>
            <a:off x="412123" y="5087476"/>
            <a:ext cx="7938247" cy="707886"/>
          </a:xfrm>
          <a:prstGeom prst="rect">
            <a:avLst/>
          </a:prstGeom>
          <a:noFill/>
        </p:spPr>
        <p:txBody>
          <a:bodyPr wrap="square" rtlCol="0">
            <a:spAutoFit/>
          </a:bodyPr>
          <a:lstStyle/>
          <a:p>
            <a:r>
              <a:rPr lang="en-GB" sz="2000" dirty="0"/>
              <a:t>The system updates the HMD pose at 60 Hz (16.7 </a:t>
            </a:r>
            <a:r>
              <a:rPr lang="en-GB" sz="2000" dirty="0" err="1"/>
              <a:t>ms</a:t>
            </a:r>
            <a:r>
              <a:rPr lang="en-GB" sz="2000" dirty="0"/>
              <a:t>) with a minimum repeatability error (more or less 0.005 m).</a:t>
            </a:r>
          </a:p>
        </p:txBody>
      </p:sp>
    </p:spTree>
    <p:extLst>
      <p:ext uri="{BB962C8B-B14F-4D97-AF65-F5344CB8AC3E}">
        <p14:creationId xmlns:p14="http://schemas.microsoft.com/office/powerpoint/2010/main" val="3698884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6027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a:t>Sensor Fusion </a:t>
            </a:r>
            <a:r>
              <a:rPr lang="it-IT" sz="2000" dirty="0" err="1"/>
              <a:t>between</a:t>
            </a:r>
            <a:r>
              <a:rPr lang="it-IT" sz="2000" dirty="0"/>
              <a:t> the </a:t>
            </a:r>
            <a:r>
              <a:rPr lang="it-IT" sz="2000" dirty="0" err="1"/>
              <a:t>Constellation</a:t>
            </a:r>
            <a:r>
              <a:rPr lang="it-IT" sz="2000" dirty="0"/>
              <a:t> and </a:t>
            </a:r>
            <a:r>
              <a:rPr lang="it-IT" sz="2000" dirty="0" err="1"/>
              <a:t>IMUs</a:t>
            </a:r>
            <a:endParaRPr lang="it-IT" altLang="en-US" sz="2000" i="1" dirty="0">
              <a:latin typeface="Verdana" charset="0"/>
            </a:endParaRPr>
          </a:p>
        </p:txBody>
      </p:sp>
      <p:sp>
        <p:nvSpPr>
          <p:cNvPr id="4" name="Rettangolo 3"/>
          <p:cNvSpPr/>
          <p:nvPr/>
        </p:nvSpPr>
        <p:spPr>
          <a:xfrm>
            <a:off x="112145" y="181155"/>
            <a:ext cx="8876580" cy="5262979"/>
          </a:xfrm>
          <a:prstGeom prst="rect">
            <a:avLst/>
          </a:prstGeom>
        </p:spPr>
        <p:txBody>
          <a:bodyPr wrap="square">
            <a:spAutoFit/>
          </a:bodyPr>
          <a:lstStyle/>
          <a:p>
            <a:r>
              <a:rPr lang="en-GB" sz="2400" dirty="0"/>
              <a:t>Oculus Rift for HMD pose estimation uses:</a:t>
            </a:r>
          </a:p>
          <a:p>
            <a:pPr marL="342900" indent="-342900">
              <a:buFont typeface="Arial" panose="020B0604020202020204" pitchFamily="34" charset="0"/>
              <a:buChar char="•"/>
            </a:pPr>
            <a:r>
              <a:rPr lang="en-GB" sz="2400" dirty="0"/>
              <a:t>the IMUs as the primary positional tracking system. It responds extremely quickly and updates at several hundred Hz (1000Hz sampling, 500Hz reporting). However, IMUs </a:t>
            </a:r>
            <a:r>
              <a:rPr lang="en-GB" sz="2400" u="sng" dirty="0"/>
              <a:t>drift on the order of meters per second</a:t>
            </a:r>
            <a:endParaRPr lang="en-GB" sz="2400" dirty="0"/>
          </a:p>
          <a:p>
            <a:pPr marL="342900" indent="-342900">
              <a:buFont typeface="Arial" panose="020B0604020202020204" pitchFamily="34" charset="0"/>
              <a:buChar char="•"/>
            </a:pPr>
            <a:r>
              <a:rPr lang="en-GB" sz="2400" dirty="0"/>
              <a:t>Constellation are used to reduce IMU’s drift 60 times per second using their optical sensors to provide an </a:t>
            </a:r>
            <a:r>
              <a:rPr lang="en-GB" sz="2400" u="sng" dirty="0"/>
              <a:t>absolute position reference</a:t>
            </a:r>
            <a:endParaRPr lang="en-GB" sz="2400" dirty="0"/>
          </a:p>
          <a:p>
            <a:endParaRPr lang="en-GB" sz="2400" dirty="0"/>
          </a:p>
          <a:p>
            <a:r>
              <a:rPr lang="en-GB" sz="2400" dirty="0"/>
              <a:t>NOTE: commercial optical </a:t>
            </a:r>
            <a:r>
              <a:rPr lang="en-GB" sz="2400" dirty="0" err="1"/>
              <a:t>MoCAP</a:t>
            </a:r>
            <a:r>
              <a:rPr lang="en-GB" sz="2400" dirty="0"/>
              <a:t> systems do not generally use active markers (though some do), but retroreflective markers and an illumination system adjacent to the camera lens. These relative dim markers are still easily discriminable in all but the harshest (e.g. outdoors in direct sunlight) conditions.</a:t>
            </a:r>
          </a:p>
        </p:txBody>
      </p:sp>
    </p:spTree>
    <p:extLst>
      <p:ext uri="{BB962C8B-B14F-4D97-AF65-F5344CB8AC3E}">
        <p14:creationId xmlns:p14="http://schemas.microsoft.com/office/powerpoint/2010/main" val="154742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53792" y="322545"/>
            <a:ext cx="8049295" cy="2246769"/>
          </a:xfrm>
          <a:prstGeom prst="rect">
            <a:avLst/>
          </a:prstGeom>
          <a:noFill/>
        </p:spPr>
        <p:txBody>
          <a:bodyPr wrap="square" rtlCol="0">
            <a:spAutoFit/>
          </a:bodyPr>
          <a:lstStyle/>
          <a:p>
            <a:r>
              <a:rPr lang="en-GB" sz="2000" dirty="0"/>
              <a:t>Constellation main advantage is the high accuracy in the estimation, but still a very big problem: the frame rate. It‘s not possible to update the head position more than 60 times/s, i.e. every 16 </a:t>
            </a:r>
            <a:r>
              <a:rPr lang="en-GB" sz="2000" dirty="0" err="1"/>
              <a:t>ms</a:t>
            </a:r>
            <a:r>
              <a:rPr lang="en-GB" sz="2000" dirty="0"/>
              <a:t>. </a:t>
            </a:r>
            <a:r>
              <a:rPr lang="en-GB" sz="2000" dirty="0">
                <a:solidFill>
                  <a:srgbClr val="FF0000"/>
                </a:solidFill>
              </a:rPr>
              <a:t>This would lead to motion sickness in less then 5 seconds!</a:t>
            </a:r>
          </a:p>
          <a:p>
            <a:endParaRPr lang="en-GB" sz="2000" dirty="0"/>
          </a:p>
          <a:p>
            <a:r>
              <a:rPr lang="en-GB" sz="2000" dirty="0"/>
              <a:t>So the strategy used at Facebook was to implement the two things (IMU and Camera) and “fuse” the estimations.</a:t>
            </a:r>
          </a:p>
        </p:txBody>
      </p:sp>
      <p:sp>
        <p:nvSpPr>
          <p:cNvPr id="5" name="CasellaDiTesto 4"/>
          <p:cNvSpPr txBox="1"/>
          <p:nvPr/>
        </p:nvSpPr>
        <p:spPr>
          <a:xfrm>
            <a:off x="938862" y="2731216"/>
            <a:ext cx="2984740" cy="1631216"/>
          </a:xfrm>
          <a:prstGeom prst="rect">
            <a:avLst/>
          </a:prstGeom>
          <a:noFill/>
        </p:spPr>
        <p:txBody>
          <a:bodyPr wrap="square" rtlCol="0">
            <a:spAutoFit/>
          </a:bodyPr>
          <a:lstStyle/>
          <a:p>
            <a:pPr algn="ctr">
              <a:spcBef>
                <a:spcPts val="600"/>
              </a:spcBef>
            </a:pPr>
            <a:r>
              <a:rPr lang="en-GB" sz="2000" dirty="0">
                <a:solidFill>
                  <a:srgbClr val="FFC000"/>
                </a:solidFill>
                <a:effectLst>
                  <a:outerShdw blurRad="38100" dist="38100" dir="2700000" algn="tl">
                    <a:srgbClr val="000000">
                      <a:alpha val="43137"/>
                    </a:srgbClr>
                  </a:outerShdw>
                </a:effectLst>
              </a:rPr>
              <a:t>IMU estimation:</a:t>
            </a:r>
          </a:p>
          <a:p>
            <a:pPr>
              <a:spcBef>
                <a:spcPts val="600"/>
              </a:spcBef>
              <a:spcAft>
                <a:spcPts val="1200"/>
              </a:spcAft>
            </a:pPr>
            <a:r>
              <a:rPr lang="en-GB" sz="2000" dirty="0"/>
              <a:t>++ high frame rate (1000 Hz)</a:t>
            </a:r>
          </a:p>
          <a:p>
            <a:pPr>
              <a:spcBef>
                <a:spcPts val="600"/>
              </a:spcBef>
              <a:spcAft>
                <a:spcPts val="1200"/>
              </a:spcAft>
            </a:pPr>
            <a:r>
              <a:rPr lang="en-GB" sz="2000" dirty="0"/>
              <a:t>- - drift</a:t>
            </a:r>
          </a:p>
        </p:txBody>
      </p:sp>
      <p:sp>
        <p:nvSpPr>
          <p:cNvPr id="6" name="CasellaDiTesto 5"/>
          <p:cNvSpPr txBox="1"/>
          <p:nvPr/>
        </p:nvSpPr>
        <p:spPr>
          <a:xfrm>
            <a:off x="5449545" y="2731216"/>
            <a:ext cx="2984740" cy="1323439"/>
          </a:xfrm>
          <a:prstGeom prst="rect">
            <a:avLst/>
          </a:prstGeom>
          <a:noFill/>
        </p:spPr>
        <p:txBody>
          <a:bodyPr wrap="square" rtlCol="0">
            <a:spAutoFit/>
          </a:bodyPr>
          <a:lstStyle/>
          <a:p>
            <a:pPr algn="ctr">
              <a:spcBef>
                <a:spcPts val="600"/>
              </a:spcBef>
            </a:pPr>
            <a:r>
              <a:rPr lang="en-GB" sz="2000" dirty="0">
                <a:solidFill>
                  <a:srgbClr val="FFC000"/>
                </a:solidFill>
                <a:effectLst>
                  <a:outerShdw blurRad="38100" dist="38100" dir="2700000" algn="tl">
                    <a:srgbClr val="000000">
                      <a:alpha val="43137"/>
                    </a:srgbClr>
                  </a:outerShdw>
                </a:effectLst>
              </a:rPr>
              <a:t>Camera estimation:</a:t>
            </a:r>
          </a:p>
          <a:p>
            <a:pPr>
              <a:spcBef>
                <a:spcPts val="600"/>
              </a:spcBef>
              <a:spcAft>
                <a:spcPts val="1200"/>
              </a:spcAft>
            </a:pPr>
            <a:r>
              <a:rPr lang="en-GB" sz="2000" dirty="0"/>
              <a:t>++ high accuracy</a:t>
            </a:r>
          </a:p>
          <a:p>
            <a:pPr>
              <a:spcBef>
                <a:spcPts val="600"/>
              </a:spcBef>
              <a:spcAft>
                <a:spcPts val="1200"/>
              </a:spcAft>
            </a:pPr>
            <a:r>
              <a:rPr lang="en-GB" sz="2000" dirty="0"/>
              <a:t>- - low frame rate</a:t>
            </a:r>
          </a:p>
        </p:txBody>
      </p:sp>
      <p:sp>
        <p:nvSpPr>
          <p:cNvPr id="7" name="CasellaDiTesto 6"/>
          <p:cNvSpPr txBox="1"/>
          <p:nvPr/>
        </p:nvSpPr>
        <p:spPr>
          <a:xfrm>
            <a:off x="3048611" y="4216557"/>
            <a:ext cx="2984740" cy="1631216"/>
          </a:xfrm>
          <a:prstGeom prst="rect">
            <a:avLst/>
          </a:prstGeom>
          <a:noFill/>
        </p:spPr>
        <p:txBody>
          <a:bodyPr wrap="square" rtlCol="0">
            <a:spAutoFit/>
          </a:bodyPr>
          <a:lstStyle/>
          <a:p>
            <a:pPr algn="ctr">
              <a:spcBef>
                <a:spcPts val="600"/>
              </a:spcBef>
            </a:pPr>
            <a:r>
              <a:rPr lang="en-GB" sz="2000" dirty="0">
                <a:solidFill>
                  <a:srgbClr val="FFC000"/>
                </a:solidFill>
                <a:effectLst>
                  <a:outerShdw blurRad="38100" dist="38100" dir="2700000" algn="tl">
                    <a:srgbClr val="000000">
                      <a:alpha val="43137"/>
                    </a:srgbClr>
                  </a:outerShdw>
                </a:effectLst>
              </a:rPr>
              <a:t>Fused estimation:</a:t>
            </a:r>
          </a:p>
          <a:p>
            <a:pPr>
              <a:spcBef>
                <a:spcPts val="600"/>
              </a:spcBef>
              <a:spcAft>
                <a:spcPts val="1200"/>
              </a:spcAft>
            </a:pPr>
            <a:r>
              <a:rPr lang="en-GB" sz="2000" dirty="0"/>
              <a:t>++ high frame rate</a:t>
            </a:r>
          </a:p>
          <a:p>
            <a:pPr>
              <a:spcBef>
                <a:spcPts val="600"/>
              </a:spcBef>
              <a:spcAft>
                <a:spcPts val="1200"/>
              </a:spcAft>
            </a:pPr>
            <a:r>
              <a:rPr lang="en-GB" sz="2000" dirty="0"/>
              <a:t>++ high accuracy along time</a:t>
            </a:r>
          </a:p>
        </p:txBody>
      </p:sp>
      <p:sp>
        <p:nvSpPr>
          <p:cNvPr id="9" name="Text Box 3">
            <a:extLst>
              <a:ext uri="{FF2B5EF4-FFF2-40B4-BE49-F238E27FC236}">
                <a16:creationId xmlns:a16="http://schemas.microsoft.com/office/drawing/2014/main" id="{48781897-C599-2E4A-B337-3B3F8FE40945}"/>
              </a:ext>
            </a:extLst>
          </p:cNvPr>
          <p:cNvSpPr txBox="1">
            <a:spLocks noChangeArrowheads="1"/>
          </p:cNvSpPr>
          <p:nvPr/>
        </p:nvSpPr>
        <p:spPr bwMode="auto">
          <a:xfrm>
            <a:off x="1527175" y="6335713"/>
            <a:ext cx="6027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a:t>Sensor Fusion </a:t>
            </a:r>
            <a:r>
              <a:rPr lang="it-IT" sz="2000" dirty="0" err="1"/>
              <a:t>between</a:t>
            </a:r>
            <a:r>
              <a:rPr lang="it-IT" sz="2000" dirty="0"/>
              <a:t> the </a:t>
            </a:r>
            <a:r>
              <a:rPr lang="it-IT" sz="2000" dirty="0" err="1"/>
              <a:t>Constellation</a:t>
            </a:r>
            <a:r>
              <a:rPr lang="it-IT" sz="2000" dirty="0"/>
              <a:t> and </a:t>
            </a:r>
            <a:r>
              <a:rPr lang="it-IT" sz="2000" dirty="0" err="1"/>
              <a:t>IMUs</a:t>
            </a:r>
            <a:endParaRPr lang="it-IT" altLang="en-US" sz="2000" i="1" dirty="0">
              <a:latin typeface="Verdana" charset="0"/>
            </a:endParaRPr>
          </a:p>
        </p:txBody>
      </p:sp>
    </p:spTree>
    <p:extLst>
      <p:ext uri="{BB962C8B-B14F-4D97-AF65-F5344CB8AC3E}">
        <p14:creationId xmlns:p14="http://schemas.microsoft.com/office/powerpoint/2010/main" val="1417769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3548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HTC Vive</a:t>
            </a:r>
          </a:p>
        </p:txBody>
      </p:sp>
      <p:pic>
        <p:nvPicPr>
          <p:cNvPr id="6" name="Immagine 5"/>
          <p:cNvPicPr>
            <a:picLocks noChangeAspect="1"/>
          </p:cNvPicPr>
          <p:nvPr/>
        </p:nvPicPr>
        <p:blipFill rotWithShape="1">
          <a:blip r:embed="rId2"/>
          <a:srcRect l="38104" t="21228" r="39753" b="9437"/>
          <a:stretch/>
        </p:blipFill>
        <p:spPr>
          <a:xfrm>
            <a:off x="-2194004" y="1648755"/>
            <a:ext cx="1919913" cy="3757249"/>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t="7441" b="21633"/>
          <a:stretch/>
        </p:blipFill>
        <p:spPr>
          <a:xfrm>
            <a:off x="2462778" y="4774223"/>
            <a:ext cx="2387638" cy="1109152"/>
          </a:xfrm>
          <a:prstGeom prst="rect">
            <a:avLst/>
          </a:prstGeom>
        </p:spPr>
      </p:pic>
      <p:pic>
        <p:nvPicPr>
          <p:cNvPr id="9" name="Immagine 8"/>
          <p:cNvPicPr>
            <a:picLocks noChangeAspect="1"/>
          </p:cNvPicPr>
          <p:nvPr/>
        </p:nvPicPr>
        <p:blipFill rotWithShape="1">
          <a:blip r:embed="rId4">
            <a:extLst>
              <a:ext uri="{28A0092B-C50C-407E-A947-70E740481C1C}">
                <a14:useLocalDpi xmlns:a14="http://schemas.microsoft.com/office/drawing/2010/main" val="0"/>
              </a:ext>
            </a:extLst>
          </a:blip>
          <a:srcRect l="14546" t="11984" r="12022" b="7700"/>
          <a:stretch/>
        </p:blipFill>
        <p:spPr>
          <a:xfrm>
            <a:off x="4850416" y="4206279"/>
            <a:ext cx="2044460" cy="1677096"/>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8375" y="4698358"/>
            <a:ext cx="1912189" cy="905900"/>
          </a:xfrm>
          <a:prstGeom prst="rect">
            <a:avLst/>
          </a:prstGeom>
        </p:spPr>
      </p:pic>
      <p:sp>
        <p:nvSpPr>
          <p:cNvPr id="11" name="CasellaDiTesto 10"/>
          <p:cNvSpPr txBox="1"/>
          <p:nvPr/>
        </p:nvSpPr>
        <p:spPr>
          <a:xfrm>
            <a:off x="915" y="-1297"/>
            <a:ext cx="4500000" cy="4524315"/>
          </a:xfrm>
          <a:prstGeom prst="rect">
            <a:avLst/>
          </a:prstGeom>
          <a:noFill/>
        </p:spPr>
        <p:txBody>
          <a:bodyPr wrap="square" rtlCol="0">
            <a:spAutoFit/>
          </a:bodyPr>
          <a:lstStyle/>
          <a:p>
            <a:pPr algn="ctr">
              <a:spcBef>
                <a:spcPts val="600"/>
              </a:spcBef>
            </a:pPr>
            <a:endParaRPr lang="it-IT" sz="2000" dirty="0">
              <a:solidFill>
                <a:srgbClr val="FFC000"/>
              </a:solidFill>
              <a:effectLst>
                <a:outerShdw blurRad="38100" dist="38100" dir="2700000" algn="tl">
                  <a:srgbClr val="000000">
                    <a:alpha val="43137"/>
                  </a:srgbClr>
                </a:outerShdw>
              </a:effectLst>
            </a:endParaRPr>
          </a:p>
          <a:p>
            <a:pPr algn="ctr">
              <a:spcBef>
                <a:spcPts val="600"/>
              </a:spcBef>
            </a:pPr>
            <a:r>
              <a:rPr lang="it-IT" sz="2000" dirty="0" err="1">
                <a:solidFill>
                  <a:srgbClr val="FFC000"/>
                </a:solidFill>
                <a:effectLst>
                  <a:outerShdw blurRad="38100" dist="38100" dir="2700000" algn="tl">
                    <a:srgbClr val="000000">
                      <a:alpha val="43137"/>
                    </a:srgbClr>
                  </a:outerShdw>
                </a:effectLst>
              </a:rPr>
              <a:t>Specs</a:t>
            </a:r>
            <a:r>
              <a:rPr lang="it-IT" sz="2000" dirty="0">
                <a:solidFill>
                  <a:srgbClr val="FFC000"/>
                </a:solidFill>
                <a:effectLst>
                  <a:outerShdw blurRad="38100" dist="38100" dir="2700000" algn="tl">
                    <a:srgbClr val="000000">
                      <a:alpha val="43137"/>
                    </a:srgbClr>
                  </a:outerShdw>
                </a:effectLst>
              </a:rPr>
              <a:t>:</a:t>
            </a:r>
          </a:p>
          <a:p>
            <a:pPr algn="ctr">
              <a:spcBef>
                <a:spcPts val="600"/>
              </a:spcBef>
            </a:pPr>
            <a:endParaRPr lang="it-IT" sz="2000"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Courier New" panose="02070309020205020404" pitchFamily="49" charset="0"/>
              <a:buChar char="o"/>
            </a:pPr>
            <a:r>
              <a:rPr lang="it-IT" sz="2000" dirty="0"/>
              <a:t>OLED Display: 2160x1200</a:t>
            </a:r>
          </a:p>
          <a:p>
            <a:pPr marL="285750" indent="-285750">
              <a:spcBef>
                <a:spcPts val="600"/>
              </a:spcBef>
              <a:spcAft>
                <a:spcPts val="1200"/>
              </a:spcAft>
              <a:buFont typeface="Courier New" panose="02070309020205020404" pitchFamily="49" charset="0"/>
              <a:buChar char="o"/>
            </a:pPr>
            <a:r>
              <a:rPr lang="it-IT" sz="2000" dirty="0" err="1"/>
              <a:t>Refresh</a:t>
            </a:r>
            <a:r>
              <a:rPr lang="it-IT" sz="2000" dirty="0"/>
              <a:t> rate: 90 Hz</a:t>
            </a:r>
          </a:p>
          <a:p>
            <a:pPr marL="285750" indent="-285750">
              <a:spcBef>
                <a:spcPts val="600"/>
              </a:spcBef>
              <a:spcAft>
                <a:spcPts val="1200"/>
              </a:spcAft>
              <a:buFont typeface="Courier New" panose="02070309020205020404" pitchFamily="49" charset="0"/>
              <a:buChar char="o"/>
            </a:pPr>
            <a:r>
              <a:rPr lang="it-IT" sz="2000" dirty="0"/>
              <a:t>Field of </a:t>
            </a:r>
            <a:r>
              <a:rPr lang="it-IT" sz="2000" dirty="0" err="1"/>
              <a:t>view</a:t>
            </a:r>
            <a:r>
              <a:rPr lang="it-IT" sz="2000" dirty="0"/>
              <a:t>: 110 </a:t>
            </a:r>
            <a:r>
              <a:rPr lang="it-IT" sz="2000" dirty="0" err="1"/>
              <a:t>degrees</a:t>
            </a:r>
            <a:endParaRPr lang="it-IT" sz="2000" dirty="0"/>
          </a:p>
          <a:p>
            <a:pPr marL="285750" indent="-285750">
              <a:spcBef>
                <a:spcPts val="600"/>
              </a:spcBef>
              <a:spcAft>
                <a:spcPts val="1200"/>
              </a:spcAft>
              <a:buFont typeface="Courier New" panose="02070309020205020404" pitchFamily="49" charset="0"/>
              <a:buChar char="o"/>
            </a:pPr>
            <a:r>
              <a:rPr lang="it-IT" sz="2000" dirty="0" err="1"/>
              <a:t>Tracking</a:t>
            </a:r>
            <a:r>
              <a:rPr lang="it-IT" sz="2000" dirty="0"/>
              <a:t> area: 100 m2</a:t>
            </a:r>
          </a:p>
          <a:p>
            <a:pPr marL="285750" indent="-285750">
              <a:spcBef>
                <a:spcPts val="600"/>
              </a:spcBef>
              <a:spcAft>
                <a:spcPts val="1200"/>
              </a:spcAft>
              <a:buFont typeface="Courier New" panose="02070309020205020404" pitchFamily="49" charset="0"/>
              <a:buChar char="o"/>
            </a:pPr>
            <a:r>
              <a:rPr lang="it-IT" sz="2000" dirty="0"/>
              <a:t>Sensor: </a:t>
            </a:r>
            <a:r>
              <a:rPr lang="it-IT" sz="2000" dirty="0" err="1"/>
              <a:t>Accelerometer</a:t>
            </a:r>
            <a:r>
              <a:rPr lang="it-IT" sz="2000" dirty="0"/>
              <a:t>, </a:t>
            </a:r>
            <a:r>
              <a:rPr lang="it-IT" sz="2000" dirty="0" err="1"/>
              <a:t>gyroscope</a:t>
            </a:r>
            <a:r>
              <a:rPr lang="it-IT" sz="2000" dirty="0"/>
              <a:t>, </a:t>
            </a:r>
            <a:r>
              <a:rPr lang="it-IT" sz="2000" dirty="0" err="1"/>
              <a:t>Lighthouse</a:t>
            </a:r>
            <a:r>
              <a:rPr lang="it-IT" sz="2000" dirty="0"/>
              <a:t> laser </a:t>
            </a:r>
            <a:r>
              <a:rPr lang="it-IT" sz="2000" dirty="0" err="1"/>
              <a:t>tracking</a:t>
            </a:r>
            <a:endParaRPr lang="it-IT" sz="2000" dirty="0"/>
          </a:p>
          <a:p>
            <a:pPr marL="285750" indent="-285750">
              <a:spcBef>
                <a:spcPts val="600"/>
              </a:spcBef>
              <a:spcAft>
                <a:spcPts val="1200"/>
              </a:spcAft>
              <a:buFont typeface="Courier New" panose="02070309020205020404" pitchFamily="49" charset="0"/>
              <a:buChar char="o"/>
            </a:pPr>
            <a:r>
              <a:rPr lang="it-IT" sz="2000" dirty="0"/>
              <a:t>High Level PC</a:t>
            </a:r>
          </a:p>
        </p:txBody>
      </p:sp>
      <p:sp>
        <p:nvSpPr>
          <p:cNvPr id="12" name="CasellaDiTesto 11"/>
          <p:cNvSpPr txBox="1"/>
          <p:nvPr/>
        </p:nvSpPr>
        <p:spPr>
          <a:xfrm>
            <a:off x="4639207" y="0"/>
            <a:ext cx="4500000" cy="3247043"/>
          </a:xfrm>
          <a:prstGeom prst="rect">
            <a:avLst/>
          </a:prstGeom>
          <a:noFill/>
        </p:spPr>
        <p:txBody>
          <a:bodyPr wrap="square" rtlCol="0">
            <a:spAutoFit/>
          </a:bodyPr>
          <a:lstStyle/>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algn="ctr">
              <a:spcBef>
                <a:spcPts val="600"/>
              </a:spcBef>
            </a:pPr>
            <a:r>
              <a:rPr lang="en-GB" sz="2000" dirty="0">
                <a:solidFill>
                  <a:srgbClr val="FFC000"/>
                </a:solidFill>
                <a:effectLst>
                  <a:outerShdw blurRad="38100" dist="38100" dir="2700000" algn="tl">
                    <a:srgbClr val="000000">
                      <a:alpha val="43137"/>
                    </a:srgbClr>
                  </a:outerShdw>
                </a:effectLst>
              </a:rPr>
              <a:t>Uses:</a:t>
            </a:r>
          </a:p>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Wingdings" panose="05000000000000000000" pitchFamily="2" charset="2"/>
              <a:buChar char="Ø"/>
            </a:pPr>
            <a:r>
              <a:rPr lang="en-GB" sz="2000" dirty="0"/>
              <a:t>Immersive in virtual 3D environments</a:t>
            </a:r>
          </a:p>
          <a:p>
            <a:pPr marL="285750" indent="-285750">
              <a:spcBef>
                <a:spcPts val="600"/>
              </a:spcBef>
              <a:spcAft>
                <a:spcPts val="1200"/>
              </a:spcAft>
              <a:buFont typeface="Wingdings" panose="05000000000000000000" pitchFamily="2" charset="2"/>
              <a:buChar char="Ø"/>
            </a:pPr>
            <a:r>
              <a:rPr lang="en-GB" sz="2000" dirty="0"/>
              <a:t>Possibility to move inside virtual environment with physical movements</a:t>
            </a:r>
          </a:p>
          <a:p>
            <a:pPr marL="285750" indent="-285750">
              <a:spcBef>
                <a:spcPts val="600"/>
              </a:spcBef>
              <a:spcAft>
                <a:spcPts val="1200"/>
              </a:spcAft>
              <a:buFont typeface="Wingdings" panose="05000000000000000000" pitchFamily="2" charset="2"/>
              <a:buChar char="Ø"/>
            </a:pPr>
            <a:r>
              <a:rPr lang="en-GB" sz="2000" dirty="0"/>
              <a:t>Virtual interaction with 2 joystick and other trackers</a:t>
            </a:r>
          </a:p>
        </p:txBody>
      </p:sp>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92" y="4906108"/>
            <a:ext cx="1595997" cy="897748"/>
          </a:xfrm>
          <a:prstGeom prst="rect">
            <a:avLst/>
          </a:prstGeom>
        </p:spPr>
      </p:pic>
    </p:spTree>
    <p:extLst>
      <p:ext uri="{BB962C8B-B14F-4D97-AF65-F5344CB8AC3E}">
        <p14:creationId xmlns:p14="http://schemas.microsoft.com/office/powerpoint/2010/main" val="4246093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9164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err="1"/>
              <a:t>Lighthouse</a:t>
            </a:r>
            <a:r>
              <a:rPr lang="it-IT" sz="2000" dirty="0"/>
              <a:t> laser </a:t>
            </a:r>
            <a:r>
              <a:rPr lang="it-IT" sz="2000" dirty="0" err="1"/>
              <a:t>tracking</a:t>
            </a:r>
            <a:r>
              <a:rPr lang="it-IT" sz="2000" dirty="0"/>
              <a:t> </a:t>
            </a:r>
            <a:r>
              <a:rPr lang="it-IT" sz="2000" dirty="0" err="1"/>
              <a:t>system</a:t>
            </a:r>
            <a:endParaRPr lang="it-IT" altLang="en-US" sz="2000" i="1" dirty="0">
              <a:latin typeface="Verdana" charset="0"/>
            </a:endParaRPr>
          </a:p>
        </p:txBody>
      </p:sp>
      <p:sp>
        <p:nvSpPr>
          <p:cNvPr id="3" name="CasellaDiTesto 2"/>
          <p:cNvSpPr txBox="1"/>
          <p:nvPr/>
        </p:nvSpPr>
        <p:spPr>
          <a:xfrm>
            <a:off x="290146" y="64395"/>
            <a:ext cx="8132885" cy="5940088"/>
          </a:xfrm>
          <a:prstGeom prst="rect">
            <a:avLst/>
          </a:prstGeom>
          <a:noFill/>
        </p:spPr>
        <p:txBody>
          <a:bodyPr wrap="square" rtlCol="0">
            <a:spAutoFit/>
          </a:bodyPr>
          <a:lstStyle/>
          <a:p>
            <a:r>
              <a:rPr lang="en-GB" sz="2000" dirty="0"/>
              <a:t>Central to the Lighthouse technology are the Base Stations (small rectangular objects placed in the tracking area). They serve as reference for any tracked devices such as the </a:t>
            </a:r>
            <a:r>
              <a:rPr lang="en-GB" sz="2000" b="1" dirty="0"/>
              <a:t>HMDs</a:t>
            </a:r>
            <a:r>
              <a:rPr lang="en-GB" sz="2000" dirty="0"/>
              <a:t> and </a:t>
            </a:r>
            <a:r>
              <a:rPr lang="en-GB" sz="2000" b="1" dirty="0"/>
              <a:t>controllers</a:t>
            </a:r>
            <a:r>
              <a:rPr lang="en-GB" sz="2000" dirty="0"/>
              <a:t>,</a:t>
            </a:r>
            <a:r>
              <a:rPr lang="en-GB" sz="2000" b="1" dirty="0"/>
              <a:t> </a:t>
            </a:r>
            <a:r>
              <a:rPr lang="en-GB" sz="2000" dirty="0"/>
              <a:t>and </a:t>
            </a:r>
            <a:r>
              <a:rPr lang="en-GB" sz="2000" b="1" dirty="0"/>
              <a:t>trackers</a:t>
            </a:r>
            <a:r>
              <a:rPr lang="en-GB" sz="2000" dirty="0"/>
              <a:t>. </a:t>
            </a:r>
          </a:p>
          <a:p>
            <a:endParaRPr lang="en-GB" sz="2000" dirty="0"/>
          </a:p>
          <a:p>
            <a:r>
              <a:rPr lang="en-GB" sz="2000" dirty="0"/>
              <a:t>Base Stations perform this function by constantly flooding the room with a non-visible light. The receptors on the tracked devices would intercept the light and figure out where they are in relation to the Base Stations.</a:t>
            </a:r>
          </a:p>
          <a:p>
            <a:endParaRPr lang="en-GB" sz="2000" dirty="0"/>
          </a:p>
          <a:p>
            <a:r>
              <a:rPr lang="en-GB" sz="2000" b="1" dirty="0"/>
              <a:t>Each Base Station contains</a:t>
            </a:r>
            <a:r>
              <a:rPr lang="en-GB" sz="2000" dirty="0"/>
              <a:t>:</a:t>
            </a:r>
          </a:p>
          <a:p>
            <a:pPr marL="457200" indent="-457200">
              <a:buFont typeface="+mj-lt"/>
              <a:buAutoNum type="arabicPeriod"/>
            </a:pPr>
            <a:r>
              <a:rPr lang="en-GB" sz="2000" dirty="0"/>
              <a:t> an IR beacon called Sync Blinker that emit a synchronization pulse</a:t>
            </a:r>
          </a:p>
          <a:p>
            <a:pPr marL="457200" indent="-457200">
              <a:buFont typeface="+mj-lt"/>
              <a:buAutoNum type="arabicPeriod"/>
            </a:pPr>
            <a:r>
              <a:rPr lang="en-GB" sz="2000" dirty="0"/>
              <a:t> 2 laser emitters that spin 60 times per second, </a:t>
            </a:r>
          </a:p>
          <a:p>
            <a:endParaRPr lang="en-GB" sz="2000" dirty="0"/>
          </a:p>
          <a:p>
            <a:r>
              <a:rPr lang="en-GB" sz="2000" dirty="0"/>
              <a:t>The receptors (HMDs, controllers and trackers), are covered with photo sensors that recognizes the synchronization pulse and the laser beams. </a:t>
            </a:r>
          </a:p>
          <a:p>
            <a:r>
              <a:rPr lang="en-GB" sz="2000" dirty="0"/>
              <a:t>When it detects a synchronization pulse, the receptor starts to count until one of its photo sensors is hit by the laser beam. Lighthouse calculates When the photo sensor is hit by the laser and knowing </a:t>
            </a:r>
            <a:r>
              <a:rPr lang="en-GB" sz="2000" i="1" dirty="0"/>
              <a:t>Where</a:t>
            </a:r>
            <a:r>
              <a:rPr lang="en-GB" sz="2000" dirty="0"/>
              <a:t> that photo sensor is located is able to find the exact position of the receptor in relation to the Base Station.</a:t>
            </a:r>
          </a:p>
        </p:txBody>
      </p:sp>
      <p:pic>
        <p:nvPicPr>
          <p:cNvPr id="5" name="Immagine 9">
            <a:extLst>
              <a:ext uri="{FF2B5EF4-FFF2-40B4-BE49-F238E27FC236}">
                <a16:creationId xmlns:a16="http://schemas.microsoft.com/office/drawing/2014/main" id="{7DC81D13-812F-7C4F-9ED4-16D696056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961" y="5717148"/>
            <a:ext cx="2408130" cy="1140852"/>
          </a:xfrm>
          <a:prstGeom prst="rect">
            <a:avLst/>
          </a:prstGeom>
        </p:spPr>
      </p:pic>
    </p:spTree>
    <p:extLst>
      <p:ext uri="{BB962C8B-B14F-4D97-AF65-F5344CB8AC3E}">
        <p14:creationId xmlns:p14="http://schemas.microsoft.com/office/powerpoint/2010/main" val="39930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9164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err="1"/>
              <a:t>Lighthouse</a:t>
            </a:r>
            <a:r>
              <a:rPr lang="it-IT" sz="2000" dirty="0"/>
              <a:t> laser </a:t>
            </a:r>
            <a:r>
              <a:rPr lang="it-IT" sz="2000" dirty="0" err="1"/>
              <a:t>tracking</a:t>
            </a:r>
            <a:r>
              <a:rPr lang="it-IT" sz="2000" dirty="0"/>
              <a:t> </a:t>
            </a:r>
            <a:r>
              <a:rPr lang="it-IT" sz="2000" dirty="0" err="1"/>
              <a:t>system</a:t>
            </a:r>
            <a:endParaRPr lang="it-IT" altLang="en-US" sz="2000" i="1" dirty="0">
              <a:latin typeface="Verdana" charset="0"/>
            </a:endParaRPr>
          </a:p>
        </p:txBody>
      </p:sp>
      <p:sp>
        <p:nvSpPr>
          <p:cNvPr id="3" name="CasellaDiTesto 2"/>
          <p:cNvSpPr txBox="1"/>
          <p:nvPr/>
        </p:nvSpPr>
        <p:spPr>
          <a:xfrm>
            <a:off x="457570" y="4426546"/>
            <a:ext cx="8132885" cy="1323439"/>
          </a:xfrm>
          <a:prstGeom prst="rect">
            <a:avLst/>
          </a:prstGeom>
          <a:noFill/>
        </p:spPr>
        <p:txBody>
          <a:bodyPr wrap="square" rtlCol="0">
            <a:spAutoFit/>
          </a:bodyPr>
          <a:lstStyle/>
          <a:p>
            <a:r>
              <a:rPr lang="en-GB" sz="2000" u="sng" dirty="0"/>
              <a:t>Base Stations are vulnerable to occlusion</a:t>
            </a:r>
            <a:r>
              <a:rPr lang="en-GB" sz="2000" dirty="0"/>
              <a:t>. They require line of sight to the tracked objects. For this they are designed to be scalable: 2 of them can be placed in opposite sides of a room to minimize this problem, furthermore more Base Stations can be placed to increase the tracking range. </a:t>
            </a:r>
          </a:p>
        </p:txBody>
      </p:sp>
      <p:sp>
        <p:nvSpPr>
          <p:cNvPr id="2" name="TextBox 1">
            <a:extLst>
              <a:ext uri="{FF2B5EF4-FFF2-40B4-BE49-F238E27FC236}">
                <a16:creationId xmlns:a16="http://schemas.microsoft.com/office/drawing/2014/main" id="{16A5F09E-CC88-BC4D-97CF-25AF846F431F}"/>
              </a:ext>
            </a:extLst>
          </p:cNvPr>
          <p:cNvSpPr txBox="1"/>
          <p:nvPr/>
        </p:nvSpPr>
        <p:spPr>
          <a:xfrm>
            <a:off x="457569" y="1085756"/>
            <a:ext cx="8132885" cy="707886"/>
          </a:xfrm>
          <a:prstGeom prst="rect">
            <a:avLst/>
          </a:prstGeom>
          <a:noFill/>
        </p:spPr>
        <p:txBody>
          <a:bodyPr wrap="square" rtlCol="0">
            <a:spAutoFit/>
          </a:bodyPr>
          <a:lstStyle/>
          <a:p>
            <a:r>
              <a:rPr lang="en-GB" sz="2000" dirty="0"/>
              <a:t>Base Stations serve as reference for any tracked devices such as the </a:t>
            </a:r>
            <a:r>
              <a:rPr lang="en-GB" sz="2000" b="1" dirty="0"/>
              <a:t>HMDs</a:t>
            </a:r>
            <a:r>
              <a:rPr lang="en-GB" sz="2000" dirty="0"/>
              <a:t> and </a:t>
            </a:r>
            <a:r>
              <a:rPr lang="en-GB" sz="2000" b="1" dirty="0"/>
              <a:t>controllers</a:t>
            </a:r>
            <a:r>
              <a:rPr lang="en-GB" sz="2000" dirty="0"/>
              <a:t>,</a:t>
            </a:r>
            <a:r>
              <a:rPr lang="en-GB" sz="2000" b="1" dirty="0"/>
              <a:t> </a:t>
            </a:r>
            <a:r>
              <a:rPr lang="en-GB" sz="2000" dirty="0"/>
              <a:t>and </a:t>
            </a:r>
            <a:r>
              <a:rPr lang="en-GB" sz="2000" b="1" dirty="0"/>
              <a:t>trackers</a:t>
            </a:r>
            <a:r>
              <a:rPr lang="en-GB" sz="2000" dirty="0"/>
              <a:t>. </a:t>
            </a:r>
          </a:p>
        </p:txBody>
      </p:sp>
      <p:pic>
        <p:nvPicPr>
          <p:cNvPr id="5" name="Immagine 4">
            <a:extLst>
              <a:ext uri="{FF2B5EF4-FFF2-40B4-BE49-F238E27FC236}">
                <a16:creationId xmlns:a16="http://schemas.microsoft.com/office/drawing/2014/main" id="{39086C98-4C1E-6746-A295-5E789FB3197D}"/>
              </a:ext>
            </a:extLst>
          </p:cNvPr>
          <p:cNvPicPr>
            <a:picLocks noChangeAspect="1"/>
          </p:cNvPicPr>
          <p:nvPr/>
        </p:nvPicPr>
        <p:blipFill rotWithShape="1">
          <a:blip r:embed="rId2">
            <a:extLst>
              <a:ext uri="{28A0092B-C50C-407E-A947-70E740481C1C}">
                <a14:useLocalDpi xmlns:a14="http://schemas.microsoft.com/office/drawing/2010/main" val="0"/>
              </a:ext>
            </a:extLst>
          </a:blip>
          <a:srcRect t="7441" b="21633"/>
          <a:stretch/>
        </p:blipFill>
        <p:spPr>
          <a:xfrm>
            <a:off x="3315190" y="2379370"/>
            <a:ext cx="3224452" cy="1497885"/>
          </a:xfrm>
          <a:prstGeom prst="rect">
            <a:avLst/>
          </a:prstGeom>
        </p:spPr>
      </p:pic>
      <p:pic>
        <p:nvPicPr>
          <p:cNvPr id="6" name="Immagine 8">
            <a:extLst>
              <a:ext uri="{FF2B5EF4-FFF2-40B4-BE49-F238E27FC236}">
                <a16:creationId xmlns:a16="http://schemas.microsoft.com/office/drawing/2014/main" id="{FA1A9505-33FE-CB46-843B-ED8C121E5E94}"/>
              </a:ext>
            </a:extLst>
          </p:cNvPr>
          <p:cNvPicPr>
            <a:picLocks noChangeAspect="1"/>
          </p:cNvPicPr>
          <p:nvPr/>
        </p:nvPicPr>
        <p:blipFill rotWithShape="1">
          <a:blip r:embed="rId3">
            <a:extLst>
              <a:ext uri="{28A0092B-C50C-407E-A947-70E740481C1C}">
                <a14:useLocalDpi xmlns:a14="http://schemas.microsoft.com/office/drawing/2010/main" val="0"/>
              </a:ext>
            </a:extLst>
          </a:blip>
          <a:srcRect l="14546" t="11984" r="12022" b="7700"/>
          <a:stretch/>
        </p:blipFill>
        <p:spPr>
          <a:xfrm flipH="1">
            <a:off x="457571" y="1803930"/>
            <a:ext cx="2760998" cy="2264881"/>
          </a:xfrm>
          <a:prstGeom prst="rect">
            <a:avLst/>
          </a:prstGeom>
        </p:spPr>
      </p:pic>
      <p:pic>
        <p:nvPicPr>
          <p:cNvPr id="7" name="Immagine 1">
            <a:extLst>
              <a:ext uri="{FF2B5EF4-FFF2-40B4-BE49-F238E27FC236}">
                <a16:creationId xmlns:a16="http://schemas.microsoft.com/office/drawing/2014/main" id="{F98DC385-2290-6C49-B270-F7FA95E0F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642" y="2664866"/>
            <a:ext cx="2155359" cy="1212389"/>
          </a:xfrm>
          <a:prstGeom prst="rect">
            <a:avLst/>
          </a:prstGeom>
        </p:spPr>
      </p:pic>
      <p:sp>
        <p:nvSpPr>
          <p:cNvPr id="4" name="TextBox 3">
            <a:extLst>
              <a:ext uri="{FF2B5EF4-FFF2-40B4-BE49-F238E27FC236}">
                <a16:creationId xmlns:a16="http://schemas.microsoft.com/office/drawing/2014/main" id="{619AC248-6395-FE41-994B-8778E245BA13}"/>
              </a:ext>
            </a:extLst>
          </p:cNvPr>
          <p:cNvSpPr txBox="1"/>
          <p:nvPr/>
        </p:nvSpPr>
        <p:spPr>
          <a:xfrm>
            <a:off x="1503683" y="4068811"/>
            <a:ext cx="678391" cy="369332"/>
          </a:xfrm>
          <a:prstGeom prst="rect">
            <a:avLst/>
          </a:prstGeom>
          <a:noFill/>
        </p:spPr>
        <p:txBody>
          <a:bodyPr wrap="none" rtlCol="0">
            <a:spAutoFit/>
          </a:bodyPr>
          <a:lstStyle/>
          <a:p>
            <a:r>
              <a:rPr lang="en-GB" b="1" i="1" dirty="0">
                <a:solidFill>
                  <a:srgbClr val="0432FF"/>
                </a:solidFill>
              </a:rPr>
              <a:t>HMD</a:t>
            </a:r>
          </a:p>
        </p:txBody>
      </p:sp>
      <p:sp>
        <p:nvSpPr>
          <p:cNvPr id="9" name="TextBox 8">
            <a:extLst>
              <a:ext uri="{FF2B5EF4-FFF2-40B4-BE49-F238E27FC236}">
                <a16:creationId xmlns:a16="http://schemas.microsoft.com/office/drawing/2014/main" id="{5AC43F29-7DFF-D14C-89B3-AC3290336D32}"/>
              </a:ext>
            </a:extLst>
          </p:cNvPr>
          <p:cNvSpPr txBox="1"/>
          <p:nvPr/>
        </p:nvSpPr>
        <p:spPr>
          <a:xfrm>
            <a:off x="4312760" y="4068811"/>
            <a:ext cx="1229311" cy="369332"/>
          </a:xfrm>
          <a:prstGeom prst="rect">
            <a:avLst/>
          </a:prstGeom>
          <a:noFill/>
        </p:spPr>
        <p:txBody>
          <a:bodyPr wrap="none" rtlCol="0">
            <a:spAutoFit/>
          </a:bodyPr>
          <a:lstStyle/>
          <a:p>
            <a:r>
              <a:rPr lang="en-GB" b="1" i="1" dirty="0">
                <a:solidFill>
                  <a:srgbClr val="0432FF"/>
                </a:solidFill>
              </a:rPr>
              <a:t>Controllers</a:t>
            </a:r>
          </a:p>
        </p:txBody>
      </p:sp>
      <p:sp>
        <p:nvSpPr>
          <p:cNvPr id="10" name="TextBox 9">
            <a:extLst>
              <a:ext uri="{FF2B5EF4-FFF2-40B4-BE49-F238E27FC236}">
                <a16:creationId xmlns:a16="http://schemas.microsoft.com/office/drawing/2014/main" id="{3644CFD9-9668-214B-8EF0-0DF2DCFB8C1E}"/>
              </a:ext>
            </a:extLst>
          </p:cNvPr>
          <p:cNvSpPr txBox="1"/>
          <p:nvPr/>
        </p:nvSpPr>
        <p:spPr>
          <a:xfrm>
            <a:off x="7127507" y="4068811"/>
            <a:ext cx="979627" cy="369332"/>
          </a:xfrm>
          <a:prstGeom prst="rect">
            <a:avLst/>
          </a:prstGeom>
          <a:noFill/>
        </p:spPr>
        <p:txBody>
          <a:bodyPr wrap="none" rtlCol="0">
            <a:spAutoFit/>
          </a:bodyPr>
          <a:lstStyle/>
          <a:p>
            <a:r>
              <a:rPr lang="en-GB" b="1" i="1" dirty="0">
                <a:solidFill>
                  <a:srgbClr val="0432FF"/>
                </a:solidFill>
              </a:rPr>
              <a:t>Trackers</a:t>
            </a:r>
          </a:p>
        </p:txBody>
      </p:sp>
      <p:sp>
        <p:nvSpPr>
          <p:cNvPr id="8" name="Rectangle 7">
            <a:extLst>
              <a:ext uri="{FF2B5EF4-FFF2-40B4-BE49-F238E27FC236}">
                <a16:creationId xmlns:a16="http://schemas.microsoft.com/office/drawing/2014/main" id="{E95ED5F4-E72B-8947-B343-B273509E46AB}"/>
              </a:ext>
            </a:extLst>
          </p:cNvPr>
          <p:cNvSpPr/>
          <p:nvPr/>
        </p:nvSpPr>
        <p:spPr>
          <a:xfrm>
            <a:off x="457569" y="188817"/>
            <a:ext cx="5518228" cy="707886"/>
          </a:xfrm>
          <a:prstGeom prst="rect">
            <a:avLst/>
          </a:prstGeom>
        </p:spPr>
        <p:txBody>
          <a:bodyPr wrap="square">
            <a:spAutoFit/>
          </a:bodyPr>
          <a:lstStyle/>
          <a:p>
            <a:r>
              <a:rPr lang="en-GB" sz="2000" b="1" dirty="0">
                <a:solidFill>
                  <a:srgbClr val="FF3300"/>
                </a:solidFill>
              </a:rPr>
              <a:t>How Lighthouse works: </a:t>
            </a:r>
            <a:r>
              <a:rPr lang="en-GB" sz="2000" dirty="0">
                <a:hlinkClick r:id="rId5"/>
              </a:rPr>
              <a:t>https://www.youtube.com/watch?v=J54dotTt7k0</a:t>
            </a:r>
            <a:endParaRPr lang="en-GB" sz="2000" dirty="0"/>
          </a:p>
        </p:txBody>
      </p:sp>
    </p:spTree>
    <p:extLst>
      <p:ext uri="{BB962C8B-B14F-4D97-AF65-F5344CB8AC3E}">
        <p14:creationId xmlns:p14="http://schemas.microsoft.com/office/powerpoint/2010/main" val="800072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Reality-</a:t>
            </a:r>
            <a:r>
              <a:rPr lang="en-GB" dirty="0" err="1"/>
              <a:t>Virtuality</a:t>
            </a:r>
            <a:r>
              <a:rPr lang="en-GB" dirty="0"/>
              <a:t> </a:t>
            </a:r>
            <a:r>
              <a:rPr lang="en-GB" dirty="0" err="1"/>
              <a:t>Tecnologies</a:t>
            </a:r>
            <a:endParaRPr lang="en-GB" dirty="0"/>
          </a:p>
        </p:txBody>
      </p:sp>
      <p:pic>
        <p:nvPicPr>
          <p:cNvPr id="5" name="Picture 4"/>
          <p:cNvPicPr>
            <a:picLocks noChangeAspect="1"/>
          </p:cNvPicPr>
          <p:nvPr/>
        </p:nvPicPr>
        <p:blipFill>
          <a:blip r:embed="rId2"/>
          <a:stretch>
            <a:fillRect/>
          </a:stretch>
        </p:blipFill>
        <p:spPr>
          <a:xfrm>
            <a:off x="1152896" y="85467"/>
            <a:ext cx="6553200" cy="1244600"/>
          </a:xfrm>
          <a:prstGeom prst="rect">
            <a:avLst/>
          </a:prstGeom>
        </p:spPr>
      </p:pic>
      <p:sp>
        <p:nvSpPr>
          <p:cNvPr id="3" name="Rettangolo 2"/>
          <p:cNvSpPr/>
          <p:nvPr/>
        </p:nvSpPr>
        <p:spPr>
          <a:xfrm>
            <a:off x="1846053" y="85467"/>
            <a:ext cx="5167222" cy="457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Rettangolo 15"/>
          <p:cNvSpPr/>
          <p:nvPr/>
        </p:nvSpPr>
        <p:spPr>
          <a:xfrm>
            <a:off x="2869721" y="872070"/>
            <a:ext cx="3479321" cy="457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0186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9164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err="1"/>
              <a:t>Lighthouse</a:t>
            </a:r>
            <a:r>
              <a:rPr lang="it-IT" sz="2000" dirty="0"/>
              <a:t> laser </a:t>
            </a:r>
            <a:r>
              <a:rPr lang="it-IT" sz="2000" dirty="0" err="1"/>
              <a:t>tracking</a:t>
            </a:r>
            <a:r>
              <a:rPr lang="it-IT" sz="2000" dirty="0"/>
              <a:t> </a:t>
            </a:r>
            <a:r>
              <a:rPr lang="it-IT" sz="2000" dirty="0" err="1"/>
              <a:t>system</a:t>
            </a:r>
            <a:endParaRPr lang="it-IT" altLang="en-US" sz="2000" i="1" dirty="0">
              <a:latin typeface="Verdana" charset="0"/>
            </a:endParaRPr>
          </a:p>
        </p:txBody>
      </p:sp>
      <p:sp>
        <p:nvSpPr>
          <p:cNvPr id="4" name="CasellaDiTesto 3"/>
          <p:cNvSpPr txBox="1"/>
          <p:nvPr/>
        </p:nvSpPr>
        <p:spPr>
          <a:xfrm>
            <a:off x="431323" y="3272732"/>
            <a:ext cx="8591910" cy="1938992"/>
          </a:xfrm>
          <a:prstGeom prst="rect">
            <a:avLst/>
          </a:prstGeom>
          <a:noFill/>
        </p:spPr>
        <p:txBody>
          <a:bodyPr wrap="square" rtlCol="0">
            <a:spAutoFit/>
          </a:bodyPr>
          <a:lstStyle/>
          <a:p>
            <a:r>
              <a:rPr lang="en-GB" sz="2400" dirty="0"/>
              <a:t>Lighthouse is used also as a general purpose indoor position tracking system also for robotic applications</a:t>
            </a:r>
          </a:p>
          <a:p>
            <a:endParaRPr lang="en-GB" sz="2400" dirty="0"/>
          </a:p>
          <a:p>
            <a:r>
              <a:rPr lang="en-GB" sz="2400" dirty="0"/>
              <a:t>A </a:t>
            </a:r>
            <a:r>
              <a:rPr lang="en-GB" sz="2400" b="1" dirty="0"/>
              <a:t>tracker</a:t>
            </a:r>
            <a:r>
              <a:rPr lang="en-GB" sz="2400" dirty="0"/>
              <a:t> can be placed onboard mobile robots, drones or human body allowing them to be accurately tracked in 6DOF</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969" y="139594"/>
            <a:ext cx="4554264" cy="2561774"/>
          </a:xfrm>
          <a:prstGeom prst="rect">
            <a:avLst/>
          </a:prstGeom>
          <a:ln>
            <a:noFill/>
          </a:ln>
          <a:effectLst>
            <a:softEdge rad="112500"/>
          </a:effectLst>
        </p:spPr>
      </p:pic>
      <p:pic>
        <p:nvPicPr>
          <p:cNvPr id="2" name="Picture 1">
            <a:extLst>
              <a:ext uri="{FF2B5EF4-FFF2-40B4-BE49-F238E27FC236}">
                <a16:creationId xmlns:a16="http://schemas.microsoft.com/office/drawing/2014/main" id="{90B6ED77-76FF-E24A-A5CC-775ADC14E4DA}"/>
              </a:ext>
            </a:extLst>
          </p:cNvPr>
          <p:cNvPicPr>
            <a:picLocks noChangeAspect="1"/>
          </p:cNvPicPr>
          <p:nvPr/>
        </p:nvPicPr>
        <p:blipFill>
          <a:blip r:embed="rId3"/>
          <a:stretch>
            <a:fillRect/>
          </a:stretch>
        </p:blipFill>
        <p:spPr>
          <a:xfrm>
            <a:off x="645254" y="406"/>
            <a:ext cx="2840149" cy="2840149"/>
          </a:xfrm>
          <a:prstGeom prst="rect">
            <a:avLst/>
          </a:prstGeom>
        </p:spPr>
      </p:pic>
    </p:spTree>
    <p:extLst>
      <p:ext uri="{BB962C8B-B14F-4D97-AF65-F5344CB8AC3E}">
        <p14:creationId xmlns:p14="http://schemas.microsoft.com/office/powerpoint/2010/main" val="1209051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1BF7D5-2DB9-3D4C-99DD-7ACD85123F31}"/>
              </a:ext>
            </a:extLst>
          </p:cNvPr>
          <p:cNvPicPr>
            <a:picLocks noChangeAspect="1"/>
          </p:cNvPicPr>
          <p:nvPr/>
        </p:nvPicPr>
        <p:blipFill>
          <a:blip r:embed="rId2"/>
          <a:stretch>
            <a:fillRect/>
          </a:stretch>
        </p:blipFill>
        <p:spPr>
          <a:xfrm>
            <a:off x="336997" y="103388"/>
            <a:ext cx="8420638" cy="5613759"/>
          </a:xfrm>
          <a:prstGeom prst="rect">
            <a:avLst/>
          </a:prstGeom>
        </p:spPr>
      </p:pic>
    </p:spTree>
    <p:extLst>
      <p:ext uri="{BB962C8B-B14F-4D97-AF65-F5344CB8AC3E}">
        <p14:creationId xmlns:p14="http://schemas.microsoft.com/office/powerpoint/2010/main" val="901393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BDF66-4652-9143-9F09-334463E6E90D}"/>
              </a:ext>
            </a:extLst>
          </p:cNvPr>
          <p:cNvPicPr>
            <a:picLocks noChangeAspect="1"/>
          </p:cNvPicPr>
          <p:nvPr/>
        </p:nvPicPr>
        <p:blipFill>
          <a:blip r:embed="rId2"/>
          <a:stretch>
            <a:fillRect/>
          </a:stretch>
        </p:blipFill>
        <p:spPr>
          <a:xfrm>
            <a:off x="721843" y="418474"/>
            <a:ext cx="7469120" cy="5108308"/>
          </a:xfrm>
          <a:prstGeom prst="rect">
            <a:avLst/>
          </a:prstGeom>
        </p:spPr>
      </p:pic>
    </p:spTree>
    <p:extLst>
      <p:ext uri="{BB962C8B-B14F-4D97-AF65-F5344CB8AC3E}">
        <p14:creationId xmlns:p14="http://schemas.microsoft.com/office/powerpoint/2010/main" val="77702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5971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HTC Vive </a:t>
            </a:r>
            <a:r>
              <a:rPr lang="it-IT" altLang="en-US" sz="2000" i="1" dirty="0" err="1">
                <a:latin typeface="Verdana" charset="0"/>
              </a:rPr>
              <a:t>usecases</a:t>
            </a:r>
            <a:endParaRPr lang="it-IT" altLang="en-US" sz="2000" i="1" dirty="0">
              <a:latin typeface="Verdana" charset="0"/>
            </a:endParaRPr>
          </a:p>
        </p:txBody>
      </p:sp>
      <p:sp>
        <p:nvSpPr>
          <p:cNvPr id="2" name="Rettangolo 1"/>
          <p:cNvSpPr/>
          <p:nvPr/>
        </p:nvSpPr>
        <p:spPr>
          <a:xfrm>
            <a:off x="515155" y="1277035"/>
            <a:ext cx="7843234" cy="1569660"/>
          </a:xfrm>
          <a:prstGeom prst="rect">
            <a:avLst/>
          </a:prstGeom>
        </p:spPr>
        <p:txBody>
          <a:bodyPr wrap="square">
            <a:spAutoFit/>
          </a:bodyPr>
          <a:lstStyle/>
          <a:p>
            <a:r>
              <a:rPr lang="en-GB" sz="2400" dirty="0"/>
              <a:t>Google Earth</a:t>
            </a:r>
          </a:p>
          <a:p>
            <a:r>
              <a:rPr lang="en-GB" sz="2400" dirty="0">
                <a:hlinkClick r:id="rId2"/>
              </a:rPr>
              <a:t>https://www.youtube.com/watch?v=SCrkZOx5Q1M</a:t>
            </a:r>
            <a:endParaRPr lang="en-GB" sz="2400" dirty="0"/>
          </a:p>
          <a:p>
            <a:endParaRPr lang="en-GB" sz="2400" dirty="0"/>
          </a:p>
          <a:p>
            <a:endParaRPr lang="en-GB" sz="2400" dirty="0"/>
          </a:p>
        </p:txBody>
      </p:sp>
    </p:spTree>
    <p:extLst>
      <p:ext uri="{BB962C8B-B14F-4D97-AF65-F5344CB8AC3E}">
        <p14:creationId xmlns:p14="http://schemas.microsoft.com/office/powerpoint/2010/main" val="3623453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AV </a:t>
            </a:r>
            <a:r>
              <a:rPr lang="en-GB" dirty="0" err="1"/>
              <a:t>Tecnologies</a:t>
            </a:r>
            <a:endParaRPr lang="en-GB" dirty="0"/>
          </a:p>
        </p:txBody>
      </p:sp>
      <p:sp>
        <p:nvSpPr>
          <p:cNvPr id="13" name="CasellaDiTesto 12"/>
          <p:cNvSpPr txBox="1"/>
          <p:nvPr/>
        </p:nvSpPr>
        <p:spPr>
          <a:xfrm>
            <a:off x="6262777" y="1535352"/>
            <a:ext cx="2881223" cy="2400657"/>
          </a:xfrm>
          <a:prstGeom prst="rect">
            <a:avLst/>
          </a:prstGeom>
          <a:noFill/>
        </p:spPr>
        <p:txBody>
          <a:bodyPr wrap="square" rtlCol="0">
            <a:spAutoFit/>
          </a:bodyPr>
          <a:lstStyle/>
          <a:p>
            <a:pPr algn="ctr">
              <a:spcBef>
                <a:spcPts val="1800"/>
              </a:spcBef>
            </a:pPr>
            <a:r>
              <a:rPr lang="it-IT" dirty="0" err="1">
                <a:solidFill>
                  <a:srgbClr val="FFC000"/>
                </a:solidFill>
                <a:effectLst>
                  <a:outerShdw blurRad="38100" dist="38100" dir="2700000" algn="tl">
                    <a:srgbClr val="000000">
                      <a:alpha val="43137"/>
                    </a:srgbClr>
                  </a:outerShdw>
                </a:effectLst>
              </a:rPr>
              <a:t>Devices</a:t>
            </a:r>
            <a:r>
              <a:rPr lang="it-IT" dirty="0">
                <a:solidFill>
                  <a:srgbClr val="FFC000"/>
                </a:solidFill>
                <a:effectLst>
                  <a:outerShdw blurRad="38100" dist="38100" dir="2700000" algn="tl">
                    <a:srgbClr val="000000">
                      <a:alpha val="43137"/>
                    </a:srgbClr>
                  </a:outerShdw>
                </a:effectLst>
              </a:rPr>
              <a:t>:</a:t>
            </a:r>
          </a:p>
          <a:p>
            <a:pPr marL="285750" indent="-285750">
              <a:spcBef>
                <a:spcPts val="1800"/>
              </a:spcBef>
              <a:buFont typeface="Wingdings" panose="05000000000000000000" pitchFamily="2" charset="2"/>
              <a:buChar char="Ø"/>
            </a:pPr>
            <a:r>
              <a:rPr lang="en-US" dirty="0"/>
              <a:t>Cameras (2D or 3D)</a:t>
            </a:r>
          </a:p>
          <a:p>
            <a:pPr marL="285750" indent="-285750">
              <a:spcBef>
                <a:spcPts val="1800"/>
              </a:spcBef>
              <a:buFont typeface="Wingdings" panose="05000000000000000000" pitchFamily="2" charset="2"/>
              <a:buChar char="Ø"/>
            </a:pPr>
            <a:r>
              <a:rPr lang="en-US" dirty="0"/>
              <a:t>leap motion</a:t>
            </a:r>
          </a:p>
          <a:p>
            <a:pPr marL="285750" indent="-285750">
              <a:spcBef>
                <a:spcPts val="1800"/>
              </a:spcBef>
              <a:buFont typeface="Wingdings" panose="05000000000000000000" pitchFamily="2" charset="2"/>
              <a:buChar char="Ø"/>
            </a:pPr>
            <a:r>
              <a:rPr lang="en-US" dirty="0"/>
              <a:t>haptic sensor</a:t>
            </a:r>
          </a:p>
          <a:p>
            <a:pPr marL="285750" indent="-285750">
              <a:spcBef>
                <a:spcPts val="1800"/>
              </a:spcBef>
              <a:buFont typeface="Wingdings" panose="05000000000000000000" pitchFamily="2" charset="2"/>
              <a:buChar char="Ø"/>
            </a:pPr>
            <a:r>
              <a:rPr lang="en-US" dirty="0"/>
              <a:t>ambient sensor</a:t>
            </a:r>
          </a:p>
        </p:txBody>
      </p:sp>
      <p:pic>
        <p:nvPicPr>
          <p:cNvPr id="14" name="Picture 4"/>
          <p:cNvPicPr>
            <a:picLocks noChangeAspect="1"/>
          </p:cNvPicPr>
          <p:nvPr/>
        </p:nvPicPr>
        <p:blipFill>
          <a:blip r:embed="rId2"/>
          <a:stretch>
            <a:fillRect/>
          </a:stretch>
        </p:blipFill>
        <p:spPr>
          <a:xfrm>
            <a:off x="1152896" y="85467"/>
            <a:ext cx="6553200" cy="1244600"/>
          </a:xfrm>
          <a:prstGeom prst="rect">
            <a:avLst/>
          </a:prstGeom>
        </p:spPr>
      </p:pic>
      <p:sp>
        <p:nvSpPr>
          <p:cNvPr id="3" name="Rettangolo arrotondato 2"/>
          <p:cNvSpPr/>
          <p:nvPr/>
        </p:nvSpPr>
        <p:spPr>
          <a:xfrm>
            <a:off x="4459857" y="841039"/>
            <a:ext cx="1552755" cy="514805"/>
          </a:xfrm>
          <a:prstGeom prst="roundRect">
            <a:avLst/>
          </a:prstGeom>
          <a:solidFill>
            <a:srgbClr val="C0000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 name="Immagine 4"/>
          <p:cNvPicPr>
            <a:picLocks/>
          </p:cNvPicPr>
          <p:nvPr/>
        </p:nvPicPr>
        <p:blipFill>
          <a:blip r:embed="rId3">
            <a:extLst>
              <a:ext uri="{28A0092B-C50C-407E-A947-70E740481C1C}">
                <a14:useLocalDpi xmlns:a14="http://schemas.microsoft.com/office/drawing/2010/main" val="0"/>
              </a:ext>
            </a:extLst>
          </a:blip>
          <a:stretch>
            <a:fillRect/>
          </a:stretch>
        </p:blipFill>
        <p:spPr>
          <a:xfrm>
            <a:off x="6011389" y="4078440"/>
            <a:ext cx="2880000" cy="180000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9" name="CasellaDiTesto 8"/>
          <p:cNvSpPr txBox="1"/>
          <p:nvPr/>
        </p:nvSpPr>
        <p:spPr>
          <a:xfrm>
            <a:off x="1" y="1536786"/>
            <a:ext cx="6288654" cy="4031873"/>
          </a:xfrm>
          <a:prstGeom prst="rect">
            <a:avLst/>
          </a:prstGeom>
          <a:noFill/>
        </p:spPr>
        <p:txBody>
          <a:bodyPr wrap="square" rtlCol="0">
            <a:spAutoFit/>
          </a:bodyPr>
          <a:lstStyle/>
          <a:p>
            <a:pPr algn="ctr">
              <a:spcBef>
                <a:spcPts val="600"/>
              </a:spcBef>
            </a:pPr>
            <a:r>
              <a:rPr lang="en-GB" dirty="0">
                <a:solidFill>
                  <a:srgbClr val="FFC000"/>
                </a:solidFill>
                <a:effectLst>
                  <a:outerShdw blurRad="38100" dist="38100" dir="2700000" algn="tl">
                    <a:srgbClr val="000000">
                      <a:alpha val="43137"/>
                    </a:srgbClr>
                  </a:outerShdw>
                </a:effectLst>
              </a:rPr>
              <a:t>Aims</a:t>
            </a:r>
            <a:r>
              <a:rPr lang="it-IT" dirty="0">
                <a:solidFill>
                  <a:srgbClr val="FFC000"/>
                </a:solidFill>
                <a:effectLst>
                  <a:outerShdw blurRad="38100" dist="38100" dir="2700000" algn="tl">
                    <a:srgbClr val="000000">
                      <a:alpha val="43137"/>
                    </a:srgbClr>
                  </a:outerShdw>
                </a:effectLst>
              </a:rPr>
              <a:t>:</a:t>
            </a:r>
          </a:p>
          <a:p>
            <a:pPr>
              <a:spcBef>
                <a:spcPts val="600"/>
              </a:spcBef>
            </a:pPr>
            <a:r>
              <a:rPr lang="en-GB" dirty="0"/>
              <a:t>Putting</a:t>
            </a:r>
            <a:r>
              <a:rPr lang="it-IT" dirty="0"/>
              <a:t> </a:t>
            </a:r>
            <a:r>
              <a:rPr lang="en-GB" dirty="0"/>
              <a:t>real information into the virtual environment we achieve:</a:t>
            </a:r>
            <a:endParaRPr lang="it-IT" dirty="0"/>
          </a:p>
          <a:p>
            <a:pPr marL="285750" indent="-285750">
              <a:spcBef>
                <a:spcPts val="600"/>
              </a:spcBef>
              <a:spcAft>
                <a:spcPts val="1200"/>
              </a:spcAft>
              <a:buFont typeface="Courier New" panose="02070309020205020404" pitchFamily="49" charset="0"/>
              <a:buChar char="o"/>
            </a:pPr>
            <a:r>
              <a:rPr lang="en-GB" b="1" dirty="0"/>
              <a:t>Improve Interactivity –</a:t>
            </a:r>
            <a:r>
              <a:rPr lang="en-GB" dirty="0"/>
              <a:t> The  user’s input controls the system and guides the behaviour of the VR experience using his/her hands or other real object.</a:t>
            </a:r>
          </a:p>
          <a:p>
            <a:pPr marL="285750" indent="-285750">
              <a:spcBef>
                <a:spcPts val="600"/>
              </a:spcBef>
              <a:spcAft>
                <a:spcPts val="1200"/>
              </a:spcAft>
              <a:buFont typeface="Courier New" panose="02070309020205020404" pitchFamily="49" charset="0"/>
              <a:buChar char="o"/>
            </a:pPr>
            <a:r>
              <a:rPr lang="en-GB" b="1" dirty="0"/>
              <a:t>More Immersive –</a:t>
            </a:r>
            <a:r>
              <a:rPr lang="en-GB" dirty="0"/>
              <a:t> The sense of engagement is more robust because we can recognize that there are real things in the virtual environment or even our body movements.</a:t>
            </a:r>
          </a:p>
          <a:p>
            <a:pPr marL="285750" indent="-285750">
              <a:spcBef>
                <a:spcPts val="600"/>
              </a:spcBef>
              <a:spcAft>
                <a:spcPts val="1200"/>
              </a:spcAft>
              <a:buFont typeface="Courier New" panose="02070309020205020404" pitchFamily="49" charset="0"/>
              <a:buChar char="o"/>
            </a:pPr>
            <a:r>
              <a:rPr lang="en-GB" b="1" dirty="0"/>
              <a:t>Less Synthetic – </a:t>
            </a:r>
            <a:r>
              <a:rPr lang="en-GB" dirty="0"/>
              <a:t>The  environment is artificial, created by a computer in real-time but using information from the reality such as weather data, webcams view or environmental sensor information</a:t>
            </a:r>
            <a:endParaRPr lang="it-IT" dirty="0"/>
          </a:p>
        </p:txBody>
      </p:sp>
    </p:spTree>
    <p:extLst>
      <p:ext uri="{BB962C8B-B14F-4D97-AF65-F5344CB8AC3E}">
        <p14:creationId xmlns:p14="http://schemas.microsoft.com/office/powerpoint/2010/main" val="24405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7780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Leap</a:t>
            </a:r>
            <a:r>
              <a:rPr lang="it-IT" altLang="en-US" sz="2000" i="1" dirty="0">
                <a:latin typeface="Verdana" charset="0"/>
              </a:rPr>
              <a:t> </a:t>
            </a:r>
            <a:r>
              <a:rPr lang="it-IT" altLang="en-US" sz="2000" i="1" dirty="0" err="1">
                <a:latin typeface="Verdana" charset="0"/>
              </a:rPr>
              <a:t>motion</a:t>
            </a:r>
            <a:endParaRPr lang="it-IT" altLang="en-US" sz="2000" i="1" dirty="0">
              <a:latin typeface="Verdana" charset="0"/>
            </a:endParaRPr>
          </a:p>
        </p:txBody>
      </p:sp>
      <p:pic>
        <p:nvPicPr>
          <p:cNvPr id="10" name="Immagine 9"/>
          <p:cNvPicPr>
            <a:picLocks noChangeAspect="1"/>
          </p:cNvPicPr>
          <p:nvPr/>
        </p:nvPicPr>
        <p:blipFill rotWithShape="1">
          <a:blip r:embed="rId2">
            <a:extLst>
              <a:ext uri="{28A0092B-C50C-407E-A947-70E740481C1C}">
                <a14:useLocalDpi xmlns:a14="http://schemas.microsoft.com/office/drawing/2010/main" val="0"/>
              </a:ext>
            </a:extLst>
          </a:blip>
          <a:srcRect l="4110" t="7371" b="11096"/>
          <a:stretch/>
        </p:blipFill>
        <p:spPr>
          <a:xfrm>
            <a:off x="279570" y="3342947"/>
            <a:ext cx="4526651" cy="2160000"/>
          </a:xfrm>
          <a:prstGeom prst="rect">
            <a:avLst/>
          </a:prstGeom>
          <a:ln>
            <a:noFill/>
          </a:ln>
          <a:effectLst>
            <a:softEdge rad="112500"/>
          </a:effectLst>
        </p:spPr>
      </p:pic>
      <p:sp>
        <p:nvSpPr>
          <p:cNvPr id="2" name="Rettangolo 1"/>
          <p:cNvSpPr/>
          <p:nvPr/>
        </p:nvSpPr>
        <p:spPr>
          <a:xfrm>
            <a:off x="2587925" y="224287"/>
            <a:ext cx="5796950" cy="2862322"/>
          </a:xfrm>
          <a:prstGeom prst="rect">
            <a:avLst/>
          </a:prstGeom>
        </p:spPr>
        <p:txBody>
          <a:bodyPr wrap="square">
            <a:spAutoFit/>
          </a:bodyPr>
          <a:lstStyle/>
          <a:p>
            <a:r>
              <a:rPr lang="en-GB" sz="2000" dirty="0"/>
              <a:t>Leap Motion is a gesture sensing controller that allows the user to interact with various devices with hand movements. The devices captures your hand's motion from the perspective of the headset, allowing you to interact with the immersive VR environment without physical interactions.</a:t>
            </a:r>
          </a:p>
          <a:p>
            <a:endParaRPr lang="en-GB" sz="2000" dirty="0"/>
          </a:p>
          <a:p>
            <a:r>
              <a:rPr lang="en-GB" sz="2000" dirty="0"/>
              <a:t>Leap Motion can feed MR when attached to a head-mounted display HMD. </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044" y="2724757"/>
            <a:ext cx="3637893" cy="2160000"/>
          </a:xfrm>
          <a:prstGeom prst="rect">
            <a:avLst/>
          </a:prstGeom>
          <a:ln>
            <a:noFill/>
          </a:ln>
          <a:effectLst>
            <a:softEdge rad="112500"/>
          </a:effec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60" y="319178"/>
            <a:ext cx="2219105" cy="1673524"/>
          </a:xfrm>
          <a:prstGeom prst="rect">
            <a:avLst/>
          </a:prstGeom>
        </p:spPr>
      </p:pic>
      <p:sp>
        <p:nvSpPr>
          <p:cNvPr id="5" name="TextBox 4">
            <a:extLst>
              <a:ext uri="{FF2B5EF4-FFF2-40B4-BE49-F238E27FC236}">
                <a16:creationId xmlns:a16="http://schemas.microsoft.com/office/drawing/2014/main" id="{404D7D16-9804-8145-AD3B-D71600A2AB25}"/>
              </a:ext>
            </a:extLst>
          </p:cNvPr>
          <p:cNvSpPr txBox="1"/>
          <p:nvPr/>
        </p:nvSpPr>
        <p:spPr>
          <a:xfrm>
            <a:off x="4941221" y="4965698"/>
            <a:ext cx="3451538" cy="923330"/>
          </a:xfrm>
          <a:prstGeom prst="rect">
            <a:avLst/>
          </a:prstGeom>
          <a:noFill/>
        </p:spPr>
        <p:txBody>
          <a:bodyPr wrap="square" rtlCol="0">
            <a:spAutoFit/>
          </a:bodyPr>
          <a:lstStyle/>
          <a:p>
            <a:r>
              <a:rPr lang="en-GB" i="1" dirty="0"/>
              <a:t>Compatible with Oculus Rift, Leap Motion VR is mounted to the front of the HMD.</a:t>
            </a:r>
          </a:p>
        </p:txBody>
      </p:sp>
    </p:spTree>
    <p:extLst>
      <p:ext uri="{BB962C8B-B14F-4D97-AF65-F5344CB8AC3E}">
        <p14:creationId xmlns:p14="http://schemas.microsoft.com/office/powerpoint/2010/main" val="1751119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959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Leap</a:t>
            </a:r>
            <a:r>
              <a:rPr lang="it-IT" altLang="en-US" sz="2000" i="1" dirty="0">
                <a:latin typeface="Verdana" charset="0"/>
              </a:rPr>
              <a:t> </a:t>
            </a:r>
            <a:r>
              <a:rPr lang="it-IT" altLang="en-US" sz="2000" i="1" dirty="0" err="1">
                <a:latin typeface="Verdana" charset="0"/>
              </a:rPr>
              <a:t>motion</a:t>
            </a:r>
            <a:r>
              <a:rPr lang="it-IT" altLang="en-US" sz="2000" i="1" dirty="0">
                <a:latin typeface="Verdana" charset="0"/>
              </a:rPr>
              <a:t> </a:t>
            </a:r>
            <a:r>
              <a:rPr lang="it-IT" altLang="en-US" sz="2000" i="1" dirty="0" err="1">
                <a:latin typeface="Verdana" charset="0"/>
              </a:rPr>
              <a:t>example</a:t>
            </a:r>
            <a:endParaRPr lang="it-IT" altLang="en-US" sz="2000" i="1" dirty="0">
              <a:latin typeface="Verdana"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705" y="543465"/>
            <a:ext cx="6111870" cy="2071980"/>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998" y="3313980"/>
            <a:ext cx="4011283" cy="2139351"/>
          </a:xfrm>
          <a:prstGeom prst="rect">
            <a:avLst/>
          </a:prstGeom>
        </p:spPr>
      </p:pic>
    </p:spTree>
    <p:extLst>
      <p:ext uri="{BB962C8B-B14F-4D97-AF65-F5344CB8AC3E}">
        <p14:creationId xmlns:p14="http://schemas.microsoft.com/office/powerpoint/2010/main" val="4051317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853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err="1"/>
              <a:t>Haptic</a:t>
            </a:r>
            <a:r>
              <a:rPr lang="it-IT" sz="2000" dirty="0"/>
              <a:t> </a:t>
            </a:r>
            <a:r>
              <a:rPr lang="it-IT" sz="2000" dirty="0" err="1"/>
              <a:t>devices</a:t>
            </a:r>
            <a:endParaRPr lang="it-IT" altLang="en-US" sz="2000" i="1" dirty="0">
              <a:latin typeface="Verdana"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74" y="349239"/>
            <a:ext cx="3123702" cy="2271784"/>
          </a:xfrm>
          <a:prstGeom prst="rect">
            <a:avLst/>
          </a:prstGeom>
        </p:spPr>
      </p:pic>
      <p:sp>
        <p:nvSpPr>
          <p:cNvPr id="3" name="Rettangolo 2"/>
          <p:cNvSpPr/>
          <p:nvPr/>
        </p:nvSpPr>
        <p:spPr>
          <a:xfrm>
            <a:off x="3252327" y="349239"/>
            <a:ext cx="5192934" cy="3477875"/>
          </a:xfrm>
          <a:prstGeom prst="rect">
            <a:avLst/>
          </a:prstGeom>
        </p:spPr>
        <p:txBody>
          <a:bodyPr wrap="square">
            <a:spAutoFit/>
          </a:bodyPr>
          <a:lstStyle/>
          <a:p>
            <a:r>
              <a:rPr lang="en-GB" sz="2000" b="1" dirty="0"/>
              <a:t>Haptics</a:t>
            </a:r>
            <a:r>
              <a:rPr lang="en-GB" sz="2000" dirty="0"/>
              <a:t> or </a:t>
            </a:r>
            <a:r>
              <a:rPr lang="en-GB" sz="2000" b="1" dirty="0"/>
              <a:t>Tactile feedback</a:t>
            </a:r>
            <a:r>
              <a:rPr lang="en-GB" sz="2000" dirty="0"/>
              <a:t> is a technology that produces the sense of touch through physical stimulation. </a:t>
            </a:r>
          </a:p>
          <a:p>
            <a:r>
              <a:rPr lang="en-GB" sz="2000" dirty="0"/>
              <a:t>Haptics can improve the user's immersion in a VR world: it allows users to experience physical sensations virtually caused by their interactions with virtual objects: “</a:t>
            </a:r>
            <a:r>
              <a:rPr lang="en-GB" sz="2000" i="1" dirty="0">
                <a:solidFill>
                  <a:srgbClr val="FF3300"/>
                </a:solidFill>
              </a:rPr>
              <a:t>When a user picks up a cup in the virtual world, the user should feel the realistic sensations of a cup in his or her hand. Even though the cup is not present in the real world</a:t>
            </a:r>
            <a:r>
              <a:rPr lang="en-GB" sz="2000" dirty="0"/>
              <a:t>”</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183" y="3721470"/>
            <a:ext cx="3879157" cy="2036558"/>
          </a:xfrm>
          <a:prstGeom prst="rect">
            <a:avLst/>
          </a:prstGeom>
          <a:ln>
            <a:noFill/>
          </a:ln>
          <a:effectLst>
            <a:softEdge rad="112500"/>
          </a:effectLst>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68" y="3398368"/>
            <a:ext cx="2980799" cy="2160000"/>
          </a:xfrm>
          <a:prstGeom prst="rect">
            <a:avLst/>
          </a:prstGeom>
          <a:ln>
            <a:noFill/>
          </a:ln>
          <a:effectLst>
            <a:softEdge rad="112500"/>
          </a:effectLst>
        </p:spPr>
      </p:pic>
    </p:spTree>
    <p:extLst>
      <p:ext uri="{BB962C8B-B14F-4D97-AF65-F5344CB8AC3E}">
        <p14:creationId xmlns:p14="http://schemas.microsoft.com/office/powerpoint/2010/main" val="814410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765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err="1"/>
              <a:t>Haptic</a:t>
            </a:r>
            <a:r>
              <a:rPr lang="it-IT" sz="2000" dirty="0"/>
              <a:t> </a:t>
            </a:r>
            <a:r>
              <a:rPr lang="it-IT" sz="2000" dirty="0" err="1"/>
              <a:t>device</a:t>
            </a:r>
            <a:r>
              <a:rPr lang="it-IT" sz="2000" dirty="0"/>
              <a:t> </a:t>
            </a:r>
            <a:r>
              <a:rPr lang="it-IT" sz="2000" dirty="0" err="1"/>
              <a:t>example</a:t>
            </a:r>
            <a:endParaRPr lang="it-IT" altLang="en-US" sz="2000" i="1" dirty="0">
              <a:latin typeface="Verdana" charset="0"/>
            </a:endParaRP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2245" r="5756"/>
          <a:stretch/>
        </p:blipFill>
        <p:spPr>
          <a:xfrm>
            <a:off x="1828800" y="1301750"/>
            <a:ext cx="5486400" cy="4254500"/>
          </a:xfrm>
          <a:prstGeom prst="rect">
            <a:avLst/>
          </a:prstGeom>
          <a:ln>
            <a:noFill/>
          </a:ln>
          <a:effectLst>
            <a:softEdge rad="112500"/>
          </a:effectLst>
        </p:spPr>
      </p:pic>
    </p:spTree>
    <p:extLst>
      <p:ext uri="{BB962C8B-B14F-4D97-AF65-F5344CB8AC3E}">
        <p14:creationId xmlns:p14="http://schemas.microsoft.com/office/powerpoint/2010/main" val="2386488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765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err="1"/>
              <a:t>Haptic</a:t>
            </a:r>
            <a:r>
              <a:rPr lang="it-IT" sz="2000" dirty="0"/>
              <a:t> </a:t>
            </a:r>
            <a:r>
              <a:rPr lang="it-IT" sz="2000" dirty="0" err="1"/>
              <a:t>device</a:t>
            </a:r>
            <a:r>
              <a:rPr lang="it-IT" sz="2000" dirty="0"/>
              <a:t> </a:t>
            </a:r>
            <a:r>
              <a:rPr lang="it-IT" sz="2000" dirty="0" err="1"/>
              <a:t>example</a:t>
            </a:r>
            <a:endParaRPr lang="it-IT" altLang="en-US" sz="2000" i="1" dirty="0">
              <a:latin typeface="Verdana" charset="0"/>
            </a:endParaRPr>
          </a:p>
        </p:txBody>
      </p:sp>
      <p:pic>
        <p:nvPicPr>
          <p:cNvPr id="3" name="Picture 2">
            <a:extLst>
              <a:ext uri="{FF2B5EF4-FFF2-40B4-BE49-F238E27FC236}">
                <a16:creationId xmlns:a16="http://schemas.microsoft.com/office/drawing/2014/main" id="{431E94C9-94D3-5542-8DE1-282FD0B10871}"/>
              </a:ext>
            </a:extLst>
          </p:cNvPr>
          <p:cNvPicPr>
            <a:picLocks noChangeAspect="1"/>
          </p:cNvPicPr>
          <p:nvPr/>
        </p:nvPicPr>
        <p:blipFill rotWithShape="1">
          <a:blip r:embed="rId2"/>
          <a:srcRect l="9001" r="29994"/>
          <a:stretch/>
        </p:blipFill>
        <p:spPr>
          <a:xfrm>
            <a:off x="1179444" y="211231"/>
            <a:ext cx="3928057" cy="4521200"/>
          </a:xfrm>
          <a:prstGeom prst="rect">
            <a:avLst/>
          </a:prstGeom>
        </p:spPr>
      </p:pic>
      <p:pic>
        <p:nvPicPr>
          <p:cNvPr id="4" name="Picture 3">
            <a:extLst>
              <a:ext uri="{FF2B5EF4-FFF2-40B4-BE49-F238E27FC236}">
                <a16:creationId xmlns:a16="http://schemas.microsoft.com/office/drawing/2014/main" id="{C61F750E-7838-8F4C-8B31-AC652E3F0588}"/>
              </a:ext>
            </a:extLst>
          </p:cNvPr>
          <p:cNvPicPr>
            <a:picLocks noChangeAspect="1"/>
          </p:cNvPicPr>
          <p:nvPr/>
        </p:nvPicPr>
        <p:blipFill rotWithShape="1">
          <a:blip r:embed="rId3"/>
          <a:srcRect l="25656" r="13904"/>
          <a:stretch/>
        </p:blipFill>
        <p:spPr>
          <a:xfrm>
            <a:off x="5035639" y="112332"/>
            <a:ext cx="1996225" cy="1988317"/>
          </a:xfrm>
          <a:prstGeom prst="rect">
            <a:avLst/>
          </a:prstGeom>
        </p:spPr>
      </p:pic>
      <p:sp>
        <p:nvSpPr>
          <p:cNvPr id="6" name="TextBox 5">
            <a:extLst>
              <a:ext uri="{FF2B5EF4-FFF2-40B4-BE49-F238E27FC236}">
                <a16:creationId xmlns:a16="http://schemas.microsoft.com/office/drawing/2014/main" id="{1CF6EBFE-F298-6D49-B962-EF6550CD9DC9}"/>
              </a:ext>
            </a:extLst>
          </p:cNvPr>
          <p:cNvSpPr txBox="1"/>
          <p:nvPr/>
        </p:nvSpPr>
        <p:spPr>
          <a:xfrm>
            <a:off x="90152" y="2833352"/>
            <a:ext cx="1437023" cy="646331"/>
          </a:xfrm>
          <a:prstGeom prst="rect">
            <a:avLst/>
          </a:prstGeom>
          <a:noFill/>
        </p:spPr>
        <p:txBody>
          <a:bodyPr wrap="square" rtlCol="0">
            <a:spAutoFit/>
          </a:bodyPr>
          <a:lstStyle/>
          <a:p>
            <a:r>
              <a:rPr lang="en-GB" b="1" i="1" dirty="0">
                <a:solidFill>
                  <a:srgbClr val="0432FF"/>
                </a:solidFill>
              </a:rPr>
              <a:t>HTC </a:t>
            </a:r>
            <a:r>
              <a:rPr lang="en-GB" b="1" i="1" dirty="0" err="1">
                <a:solidFill>
                  <a:srgbClr val="0432FF"/>
                </a:solidFill>
              </a:rPr>
              <a:t>Vive</a:t>
            </a:r>
            <a:r>
              <a:rPr lang="en-GB" b="1" i="1" dirty="0">
                <a:solidFill>
                  <a:srgbClr val="0432FF"/>
                </a:solidFill>
              </a:rPr>
              <a:t> tracker</a:t>
            </a:r>
          </a:p>
        </p:txBody>
      </p:sp>
      <p:cxnSp>
        <p:nvCxnSpPr>
          <p:cNvPr id="7" name="Straight Connector 6">
            <a:extLst>
              <a:ext uri="{FF2B5EF4-FFF2-40B4-BE49-F238E27FC236}">
                <a16:creationId xmlns:a16="http://schemas.microsoft.com/office/drawing/2014/main" id="{1D8DE875-C33B-A749-A195-E0ED2716B44B}"/>
              </a:ext>
            </a:extLst>
          </p:cNvPr>
          <p:cNvCxnSpPr/>
          <p:nvPr/>
        </p:nvCxnSpPr>
        <p:spPr>
          <a:xfrm>
            <a:off x="90152" y="2833352"/>
            <a:ext cx="1815921"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3788D076-047A-F741-8A3C-0E0F008622DF}"/>
              </a:ext>
            </a:extLst>
          </p:cNvPr>
          <p:cNvSpPr txBox="1"/>
          <p:nvPr/>
        </p:nvSpPr>
        <p:spPr>
          <a:xfrm>
            <a:off x="5769735" y="2496355"/>
            <a:ext cx="3143465" cy="3139321"/>
          </a:xfrm>
          <a:prstGeom prst="rect">
            <a:avLst/>
          </a:prstGeom>
          <a:noFill/>
        </p:spPr>
        <p:txBody>
          <a:bodyPr wrap="square" rtlCol="0">
            <a:spAutoFit/>
          </a:bodyPr>
          <a:lstStyle>
            <a:defPPr>
              <a:defRPr lang="it-IT"/>
            </a:defPPr>
            <a:lvl1pPr>
              <a:defRPr b="1" i="1">
                <a:solidFill>
                  <a:srgbClr val="0432FF"/>
                </a:solidFill>
              </a:defRPr>
            </a:lvl1pPr>
          </a:lstStyle>
          <a:p>
            <a:pPr marL="285750" indent="-285750">
              <a:buFont typeface="Arial" panose="020B0604020202020204" pitchFamily="34" charset="0"/>
              <a:buChar char="•"/>
            </a:pPr>
            <a:r>
              <a:rPr lang="en-GB" dirty="0"/>
              <a:t>Haptic feedback (vibrations) for every individual finger using actuators</a:t>
            </a:r>
          </a:p>
          <a:p>
            <a:pPr marL="285750" indent="-285750">
              <a:buFont typeface="Arial" panose="020B0604020202020204" pitchFamily="34" charset="0"/>
              <a:buChar char="•"/>
            </a:pPr>
            <a:r>
              <a:rPr lang="en-GB" dirty="0"/>
              <a:t>Fully programmable amplitude</a:t>
            </a:r>
          </a:p>
          <a:p>
            <a:pPr marL="285750" indent="-285750">
              <a:buFont typeface="Arial" panose="020B0604020202020204" pitchFamily="34" charset="0"/>
              <a:buChar char="•"/>
            </a:pPr>
            <a:r>
              <a:rPr lang="en-GB" dirty="0"/>
              <a:t>Simulate multiple frequencies at different levels</a:t>
            </a:r>
          </a:p>
          <a:p>
            <a:pPr marL="285750" indent="-285750">
              <a:buFont typeface="Arial" panose="020B0604020202020204" pitchFamily="34" charset="0"/>
              <a:buChar char="•"/>
            </a:pPr>
            <a:r>
              <a:rPr lang="en-GB" dirty="0"/>
              <a:t>Unity integration plugin included</a:t>
            </a:r>
          </a:p>
        </p:txBody>
      </p:sp>
      <p:cxnSp>
        <p:nvCxnSpPr>
          <p:cNvPr id="8" name="Straight Connector 7">
            <a:extLst>
              <a:ext uri="{FF2B5EF4-FFF2-40B4-BE49-F238E27FC236}">
                <a16:creationId xmlns:a16="http://schemas.microsoft.com/office/drawing/2014/main" id="{77F2910C-491E-B04C-A4A4-66D0A5BC2B06}"/>
              </a:ext>
            </a:extLst>
          </p:cNvPr>
          <p:cNvCxnSpPr>
            <a:cxnSpLocks/>
          </p:cNvCxnSpPr>
          <p:nvPr/>
        </p:nvCxnSpPr>
        <p:spPr>
          <a:xfrm>
            <a:off x="5769735" y="2496355"/>
            <a:ext cx="2728175"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ECC8C72-3217-E54A-97EA-5DBE39CBFCB6}"/>
              </a:ext>
            </a:extLst>
          </p:cNvPr>
          <p:cNvCxnSpPr>
            <a:cxnSpLocks/>
          </p:cNvCxnSpPr>
          <p:nvPr/>
        </p:nvCxnSpPr>
        <p:spPr>
          <a:xfrm flipH="1" flipV="1">
            <a:off x="4443211" y="1339403"/>
            <a:ext cx="1326524" cy="1156952"/>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3147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Reality-</a:t>
            </a:r>
            <a:r>
              <a:rPr lang="en-GB" dirty="0" err="1"/>
              <a:t>Virtuality</a:t>
            </a:r>
            <a:r>
              <a:rPr lang="en-GB" dirty="0"/>
              <a:t> </a:t>
            </a:r>
            <a:r>
              <a:rPr lang="en-GB" dirty="0" err="1"/>
              <a:t>Tecnologies</a:t>
            </a:r>
            <a:endParaRPr lang="en-GB" dirty="0"/>
          </a:p>
        </p:txBody>
      </p:sp>
      <p:pic>
        <p:nvPicPr>
          <p:cNvPr id="5" name="Picture 4"/>
          <p:cNvPicPr>
            <a:picLocks noChangeAspect="1"/>
          </p:cNvPicPr>
          <p:nvPr/>
        </p:nvPicPr>
        <p:blipFill>
          <a:blip r:embed="rId2"/>
          <a:stretch>
            <a:fillRect/>
          </a:stretch>
        </p:blipFill>
        <p:spPr>
          <a:xfrm>
            <a:off x="1152896" y="85467"/>
            <a:ext cx="6553200" cy="1244600"/>
          </a:xfrm>
          <a:prstGeom prst="rect">
            <a:avLst/>
          </a:prstGeom>
        </p:spPr>
      </p:pic>
      <p:sp>
        <p:nvSpPr>
          <p:cNvPr id="16" name="Rettangolo 15"/>
          <p:cNvSpPr/>
          <p:nvPr/>
        </p:nvSpPr>
        <p:spPr>
          <a:xfrm>
            <a:off x="2869721" y="872070"/>
            <a:ext cx="3479321" cy="457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3007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a:t>Point </a:t>
            </a:r>
            <a:r>
              <a:rPr lang="it-IT" sz="2000" dirty="0" err="1"/>
              <a:t>Cloud</a:t>
            </a:r>
            <a:endParaRPr lang="it-IT" altLang="en-US" sz="2000" i="1" dirty="0">
              <a:latin typeface="Verdana" charset="0"/>
            </a:endParaRPr>
          </a:p>
        </p:txBody>
      </p:sp>
      <p:sp>
        <p:nvSpPr>
          <p:cNvPr id="12" name="Rettangolo 11"/>
          <p:cNvSpPr/>
          <p:nvPr/>
        </p:nvSpPr>
        <p:spPr>
          <a:xfrm>
            <a:off x="2510287" y="320023"/>
            <a:ext cx="6495690" cy="1631216"/>
          </a:xfrm>
          <a:prstGeom prst="rect">
            <a:avLst/>
          </a:prstGeom>
        </p:spPr>
        <p:txBody>
          <a:bodyPr wrap="square">
            <a:spAutoFit/>
          </a:bodyPr>
          <a:lstStyle/>
          <a:p>
            <a:r>
              <a:rPr lang="en-GB" sz="2000" dirty="0"/>
              <a:t>A </a:t>
            </a:r>
            <a:r>
              <a:rPr lang="en-GB" sz="2000" b="1" dirty="0"/>
              <a:t>point cloud</a:t>
            </a:r>
            <a:r>
              <a:rPr lang="en-GB" sz="2000" dirty="0"/>
              <a:t> is a set of data points related to a coordinate system.</a:t>
            </a:r>
          </a:p>
          <a:p>
            <a:r>
              <a:rPr lang="en-GB" sz="2000" dirty="0"/>
              <a:t>In a 3D system, these points are usually defined by </a:t>
            </a:r>
            <a:r>
              <a:rPr lang="en-GB" sz="2000" i="1" dirty="0"/>
              <a:t>X</a:t>
            </a:r>
            <a:r>
              <a:rPr lang="en-GB" sz="2000" dirty="0"/>
              <a:t>, </a:t>
            </a:r>
            <a:r>
              <a:rPr lang="en-GB" sz="2000" i="1" dirty="0"/>
              <a:t>Y</a:t>
            </a:r>
            <a:r>
              <a:rPr lang="en-GB" sz="2000" dirty="0"/>
              <a:t>, and </a:t>
            </a:r>
            <a:r>
              <a:rPr lang="en-GB" sz="2000" i="1" dirty="0"/>
              <a:t>Z</a:t>
            </a:r>
            <a:r>
              <a:rPr lang="en-GB" sz="2000" dirty="0"/>
              <a:t> coordinates, and often are intended to represent the external surface of an object.</a:t>
            </a:r>
          </a:p>
        </p:txBody>
      </p:sp>
      <p:pic>
        <p:nvPicPr>
          <p:cNvPr id="13" name="Immagin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22" y="390242"/>
            <a:ext cx="2183921" cy="1637941"/>
          </a:xfrm>
          <a:prstGeom prst="rect">
            <a:avLst/>
          </a:prstGeom>
          <a:ln>
            <a:noFill/>
          </a:ln>
          <a:effectLst>
            <a:softEdge rad="112500"/>
          </a:effectLst>
        </p:spPr>
      </p:pic>
      <p:sp>
        <p:nvSpPr>
          <p:cNvPr id="14" name="Rettangolo 13"/>
          <p:cNvSpPr/>
          <p:nvPr/>
        </p:nvSpPr>
        <p:spPr>
          <a:xfrm>
            <a:off x="214221" y="2199736"/>
            <a:ext cx="8791755" cy="2031325"/>
          </a:xfrm>
          <a:prstGeom prst="rect">
            <a:avLst/>
          </a:prstGeom>
        </p:spPr>
        <p:txBody>
          <a:bodyPr wrap="square">
            <a:spAutoFit/>
          </a:bodyPr>
          <a:lstStyle/>
          <a:p>
            <a:r>
              <a:rPr lang="en-GB" dirty="0"/>
              <a:t>Point clouds may be created by </a:t>
            </a:r>
            <a:r>
              <a:rPr lang="en-GB" b="1" dirty="0"/>
              <a:t>3D scanners, stereo systems, projection systems, monocular SLAM </a:t>
            </a:r>
            <a:r>
              <a:rPr lang="en-GB" dirty="0"/>
              <a:t>or </a:t>
            </a:r>
            <a:r>
              <a:rPr lang="en-GB" b="1" dirty="0"/>
              <a:t>TOF cameras</a:t>
            </a:r>
            <a:r>
              <a:rPr lang="en-GB" dirty="0"/>
              <a:t>. These devices measure a large number of points on an object's surface, and often output a point cloud as a data file</a:t>
            </a:r>
          </a:p>
          <a:p>
            <a:endParaRPr lang="en-GB" dirty="0"/>
          </a:p>
          <a:p>
            <a:r>
              <a:rPr lang="en-GB" dirty="0"/>
              <a:t>Point clouds </a:t>
            </a:r>
            <a:r>
              <a:rPr lang="en-GB" u="sng" dirty="0"/>
              <a:t>are used for many purposes</a:t>
            </a:r>
            <a:r>
              <a:rPr lang="en-GB" dirty="0"/>
              <a:t>, including to create 3D CAD models for manufactured parts, metrology/quality inspection, and a multitude of visualization, animation, rendering and mass customization applications</a:t>
            </a:r>
          </a:p>
        </p:txBody>
      </p:sp>
      <p:pic>
        <p:nvPicPr>
          <p:cNvPr id="17" name="Immagin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477" y="4231061"/>
            <a:ext cx="3331084" cy="1764297"/>
          </a:xfrm>
          <a:prstGeom prst="rect">
            <a:avLst/>
          </a:prstGeom>
          <a:ln>
            <a:noFill/>
          </a:ln>
          <a:effectLst>
            <a:softEdge rad="112500"/>
          </a:effectLst>
        </p:spPr>
      </p:pic>
    </p:spTree>
    <p:extLst>
      <p:ext uri="{BB962C8B-B14F-4D97-AF65-F5344CB8AC3E}">
        <p14:creationId xmlns:p14="http://schemas.microsoft.com/office/powerpoint/2010/main" val="2469013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sz="2000" dirty="0"/>
              <a:t>Point </a:t>
            </a:r>
            <a:r>
              <a:rPr lang="it-IT" sz="2000" dirty="0" err="1"/>
              <a:t>Cloud</a:t>
            </a:r>
            <a:endParaRPr lang="it-IT" altLang="en-US" sz="2000" i="1" dirty="0">
              <a:latin typeface="Verdana"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498" y="63620"/>
            <a:ext cx="3493699" cy="3046052"/>
          </a:xfrm>
          <a:prstGeom prst="rect">
            <a:avLst/>
          </a:prstGeom>
          <a:ln>
            <a:noFill/>
          </a:ln>
          <a:effectLst>
            <a:softEdge rad="112500"/>
          </a:effectLst>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08" y="3150900"/>
            <a:ext cx="3953747" cy="2635831"/>
          </a:xfrm>
          <a:prstGeom prst="rect">
            <a:avLst/>
          </a:prstGeom>
          <a:ln>
            <a:noFill/>
          </a:ln>
          <a:effectLst>
            <a:softEdge rad="112500"/>
          </a:effectLst>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08" y="63620"/>
            <a:ext cx="4629150" cy="3048000"/>
          </a:xfrm>
          <a:prstGeom prst="rect">
            <a:avLst/>
          </a:prstGeom>
          <a:ln>
            <a:noFill/>
          </a:ln>
          <a:effectLst>
            <a:softEdge rad="112500"/>
          </a:effectLst>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955" y="3150900"/>
            <a:ext cx="4715561" cy="2572125"/>
          </a:xfrm>
          <a:prstGeom prst="rect">
            <a:avLst/>
          </a:prstGeom>
          <a:ln>
            <a:noFill/>
          </a:ln>
          <a:effectLst>
            <a:softEdge rad="112500"/>
          </a:effectLst>
        </p:spPr>
      </p:pic>
    </p:spTree>
    <p:extLst>
      <p:ext uri="{BB962C8B-B14F-4D97-AF65-F5344CB8AC3E}">
        <p14:creationId xmlns:p14="http://schemas.microsoft.com/office/powerpoint/2010/main" val="18098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0248-E46C-8A4B-92DC-CAFEFF11885B}"/>
              </a:ext>
            </a:extLst>
          </p:cNvPr>
          <p:cNvSpPr>
            <a:spLocks noGrp="1"/>
          </p:cNvSpPr>
          <p:nvPr>
            <p:ph type="title"/>
          </p:nvPr>
        </p:nvSpPr>
        <p:spPr/>
        <p:txBody>
          <a:bodyPr/>
          <a:lstStyle/>
          <a:p>
            <a:r>
              <a:rPr lang="it-IT" dirty="0"/>
              <a:t>Point </a:t>
            </a:r>
            <a:r>
              <a:rPr lang="it-IT" dirty="0" err="1"/>
              <a:t>Cloud</a:t>
            </a:r>
            <a:r>
              <a:rPr lang="it-IT" i="1" dirty="0">
                <a:latin typeface="Verdana" charset="0"/>
              </a:rPr>
              <a:t> – AUSILIA </a:t>
            </a:r>
            <a:r>
              <a:rPr lang="it-IT" i="1" dirty="0" err="1">
                <a:latin typeface="Verdana" charset="0"/>
              </a:rPr>
              <a:t>example</a:t>
            </a:r>
            <a:endParaRPr lang="en-GB" dirty="0"/>
          </a:p>
        </p:txBody>
      </p:sp>
      <p:pic>
        <p:nvPicPr>
          <p:cNvPr id="4" name="Ausilia VIVE LR.mp4">
            <a:hlinkClick r:id="" action="ppaction://media"/>
            <a:extLst>
              <a:ext uri="{FF2B5EF4-FFF2-40B4-BE49-F238E27FC236}">
                <a16:creationId xmlns:a16="http://schemas.microsoft.com/office/drawing/2014/main" id="{E910D1F6-AA43-3F47-BDBD-A45A549317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935038"/>
            <a:ext cx="8229600" cy="4629150"/>
          </a:xfrm>
        </p:spPr>
      </p:pic>
    </p:spTree>
    <p:extLst>
      <p:ext uri="{BB962C8B-B14F-4D97-AF65-F5344CB8AC3E}">
        <p14:creationId xmlns:p14="http://schemas.microsoft.com/office/powerpoint/2010/main" val="4385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 </a:t>
            </a:r>
            <a:r>
              <a:rPr lang="en-GB" dirty="0" err="1"/>
              <a:t>Tecnologies</a:t>
            </a:r>
            <a:endParaRPr lang="en-GB" dirty="0"/>
          </a:p>
        </p:txBody>
      </p:sp>
      <p:sp>
        <p:nvSpPr>
          <p:cNvPr id="13" name="CasellaDiTesto 12"/>
          <p:cNvSpPr txBox="1"/>
          <p:nvPr/>
        </p:nvSpPr>
        <p:spPr>
          <a:xfrm>
            <a:off x="6262777" y="1535352"/>
            <a:ext cx="2881223" cy="2908489"/>
          </a:xfrm>
          <a:prstGeom prst="rect">
            <a:avLst/>
          </a:prstGeom>
          <a:noFill/>
        </p:spPr>
        <p:txBody>
          <a:bodyPr wrap="square" rtlCol="0">
            <a:spAutoFit/>
          </a:bodyPr>
          <a:lstStyle/>
          <a:p>
            <a:pPr algn="ctr">
              <a:spcBef>
                <a:spcPts val="1800"/>
              </a:spcBef>
            </a:pPr>
            <a:r>
              <a:rPr lang="it-IT" dirty="0">
                <a:solidFill>
                  <a:srgbClr val="FFC000"/>
                </a:solidFill>
                <a:effectLst>
                  <a:outerShdw blurRad="38100" dist="38100" dir="2700000" algn="tl">
                    <a:srgbClr val="000000">
                      <a:alpha val="43137"/>
                    </a:srgbClr>
                  </a:outerShdw>
                </a:effectLst>
              </a:rPr>
              <a:t>Tools:</a:t>
            </a:r>
          </a:p>
          <a:p>
            <a:pPr marL="285750" indent="-285750">
              <a:spcBef>
                <a:spcPts val="1800"/>
              </a:spcBef>
              <a:buFont typeface="Wingdings" panose="05000000000000000000" pitchFamily="2" charset="2"/>
              <a:buChar char="Ø"/>
            </a:pPr>
            <a:r>
              <a:rPr lang="en-US" dirty="0"/>
              <a:t>AR Toolkit</a:t>
            </a:r>
          </a:p>
          <a:p>
            <a:pPr marL="285750" indent="-285750">
              <a:spcBef>
                <a:spcPts val="1800"/>
              </a:spcBef>
              <a:buFont typeface="Wingdings" panose="05000000000000000000" pitchFamily="2" charset="2"/>
              <a:buChar char="Ø"/>
            </a:pPr>
            <a:r>
              <a:rPr lang="en-US" dirty="0"/>
              <a:t>Project tango (google)</a:t>
            </a:r>
          </a:p>
          <a:p>
            <a:pPr marL="285750" indent="-285750">
              <a:spcBef>
                <a:spcPts val="1800"/>
              </a:spcBef>
              <a:buFont typeface="Wingdings" panose="05000000000000000000" pitchFamily="2" charset="2"/>
              <a:buChar char="Ø"/>
            </a:pPr>
            <a:r>
              <a:rPr lang="en-US" dirty="0"/>
              <a:t>AR Kit (Apple)</a:t>
            </a:r>
          </a:p>
          <a:p>
            <a:pPr marL="285750" indent="-285750">
              <a:spcBef>
                <a:spcPts val="1800"/>
              </a:spcBef>
              <a:buFont typeface="Wingdings" panose="05000000000000000000" pitchFamily="2" charset="2"/>
              <a:buChar char="Ø"/>
            </a:pPr>
            <a:r>
              <a:rPr lang="en-US" dirty="0"/>
              <a:t>HoloLens</a:t>
            </a:r>
          </a:p>
          <a:p>
            <a:pPr marL="285750" indent="-285750">
              <a:spcBef>
                <a:spcPts val="1800"/>
              </a:spcBef>
              <a:buFont typeface="Wingdings" panose="05000000000000000000" pitchFamily="2" charset="2"/>
              <a:buChar char="Ø"/>
            </a:pPr>
            <a:endParaRPr lang="en-US" dirty="0"/>
          </a:p>
        </p:txBody>
      </p:sp>
      <p:pic>
        <p:nvPicPr>
          <p:cNvPr id="14" name="Picture 4"/>
          <p:cNvPicPr>
            <a:picLocks noChangeAspect="1"/>
          </p:cNvPicPr>
          <p:nvPr/>
        </p:nvPicPr>
        <p:blipFill>
          <a:blip r:embed="rId2"/>
          <a:stretch>
            <a:fillRect/>
          </a:stretch>
        </p:blipFill>
        <p:spPr>
          <a:xfrm>
            <a:off x="1152896" y="85467"/>
            <a:ext cx="6553200" cy="1244600"/>
          </a:xfrm>
          <a:prstGeom prst="rect">
            <a:avLst/>
          </a:prstGeom>
        </p:spPr>
      </p:pic>
      <p:sp>
        <p:nvSpPr>
          <p:cNvPr id="3" name="Rettangolo arrotondato 2"/>
          <p:cNvSpPr/>
          <p:nvPr/>
        </p:nvSpPr>
        <p:spPr>
          <a:xfrm>
            <a:off x="2717331" y="841039"/>
            <a:ext cx="1552755" cy="514805"/>
          </a:xfrm>
          <a:prstGeom prst="roundRect">
            <a:avLst/>
          </a:prstGeom>
          <a:solidFill>
            <a:srgbClr val="92D05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389" y="4177639"/>
            <a:ext cx="2967388" cy="171260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0" name="CasellaDiTesto 9"/>
          <p:cNvSpPr txBox="1"/>
          <p:nvPr/>
        </p:nvSpPr>
        <p:spPr>
          <a:xfrm>
            <a:off x="1" y="1536786"/>
            <a:ext cx="6288654" cy="3877985"/>
          </a:xfrm>
          <a:prstGeom prst="rect">
            <a:avLst/>
          </a:prstGeom>
          <a:noFill/>
        </p:spPr>
        <p:txBody>
          <a:bodyPr wrap="square" rtlCol="0">
            <a:spAutoFit/>
          </a:bodyPr>
          <a:lstStyle/>
          <a:p>
            <a:pPr algn="ctr">
              <a:spcBef>
                <a:spcPts val="600"/>
              </a:spcBef>
            </a:pPr>
            <a:r>
              <a:rPr lang="en-GB" dirty="0">
                <a:solidFill>
                  <a:srgbClr val="FFC000"/>
                </a:solidFill>
                <a:effectLst>
                  <a:outerShdw blurRad="38100" dist="38100" dir="2700000" algn="tl">
                    <a:srgbClr val="000000">
                      <a:alpha val="43137"/>
                    </a:srgbClr>
                  </a:outerShdw>
                </a:effectLst>
              </a:rPr>
              <a:t>Aims</a:t>
            </a:r>
            <a:r>
              <a:rPr lang="it-IT" dirty="0">
                <a:solidFill>
                  <a:srgbClr val="FFC000"/>
                </a:solidFill>
                <a:effectLst>
                  <a:outerShdw blurRad="38100" dist="38100" dir="2700000" algn="tl">
                    <a:srgbClr val="000000">
                      <a:alpha val="43137"/>
                    </a:srgbClr>
                  </a:outerShdw>
                </a:effectLst>
              </a:rPr>
              <a:t>:</a:t>
            </a:r>
          </a:p>
          <a:p>
            <a:pPr marL="285750" indent="-285750">
              <a:spcAft>
                <a:spcPts val="1200"/>
              </a:spcAft>
              <a:buFont typeface="Courier New" panose="02070309020205020404" pitchFamily="49" charset="0"/>
              <a:buChar char="o"/>
            </a:pPr>
            <a:r>
              <a:rPr lang="en-GB" b="1" dirty="0"/>
              <a:t>Enhance perception </a:t>
            </a:r>
            <a:r>
              <a:rPr lang="en-GB" dirty="0"/>
              <a:t>of reality through the incorporation of computer generated data and simulations into our senses, creating a reality-based interface</a:t>
            </a:r>
          </a:p>
          <a:p>
            <a:pPr marL="285750" indent="-285750">
              <a:spcAft>
                <a:spcPts val="1200"/>
              </a:spcAft>
              <a:buFont typeface="Courier New" panose="02070309020205020404" pitchFamily="49" charset="0"/>
              <a:buChar char="o"/>
            </a:pPr>
            <a:r>
              <a:rPr lang="en-GB" b="1" dirty="0"/>
              <a:t>Supplement the real world </a:t>
            </a:r>
            <a:r>
              <a:rPr lang="en-GB" dirty="0"/>
              <a:t>with virtual objects by overlaying digital imageries and information on top of physical objects and enabling the users of the devices to seamlessly interact with the digital content.</a:t>
            </a:r>
          </a:p>
          <a:p>
            <a:pPr marL="285750" indent="-285750">
              <a:spcAft>
                <a:spcPts val="1200"/>
              </a:spcAft>
              <a:buFont typeface="Courier New" panose="02070309020205020404" pitchFamily="49" charset="0"/>
              <a:buChar char="o"/>
            </a:pPr>
            <a:r>
              <a:rPr lang="en-GB" dirty="0"/>
              <a:t>Through the use of computer vision and object recognition, digital information about the real world around us can not only be viewed but also manipulated in real-time</a:t>
            </a:r>
          </a:p>
          <a:p>
            <a:pPr marL="285750" indent="-285750">
              <a:spcAft>
                <a:spcPts val="1200"/>
              </a:spcAft>
              <a:buFont typeface="Courier New" panose="02070309020205020404" pitchFamily="49" charset="0"/>
              <a:buChar char="o"/>
            </a:pPr>
            <a:r>
              <a:rPr lang="en-GB" dirty="0"/>
              <a:t>AR enhances and modifies the real world</a:t>
            </a:r>
          </a:p>
        </p:txBody>
      </p:sp>
    </p:spTree>
    <p:extLst>
      <p:ext uri="{BB962C8B-B14F-4D97-AF65-F5344CB8AC3E}">
        <p14:creationId xmlns:p14="http://schemas.microsoft.com/office/powerpoint/2010/main" val="3906666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879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AR Technologies </a:t>
            </a:r>
            <a:r>
              <a:rPr lang="it-IT" altLang="en-US" sz="2000" i="1" dirty="0" err="1">
                <a:latin typeface="Verdana" charset="0"/>
              </a:rPr>
              <a:t>diffecencies</a:t>
            </a:r>
            <a:endParaRPr lang="it-IT" altLang="en-US" sz="2000" i="1" dirty="0">
              <a:latin typeface="Verdana" charset="0"/>
            </a:endParaRPr>
          </a:p>
        </p:txBody>
      </p:sp>
      <p:sp>
        <p:nvSpPr>
          <p:cNvPr id="17" name="CasellaDiTesto 16"/>
          <p:cNvSpPr txBox="1"/>
          <p:nvPr/>
        </p:nvSpPr>
        <p:spPr>
          <a:xfrm>
            <a:off x="132848" y="106893"/>
            <a:ext cx="8795492" cy="2862322"/>
          </a:xfrm>
          <a:prstGeom prst="rect">
            <a:avLst/>
          </a:prstGeom>
          <a:noFill/>
        </p:spPr>
        <p:txBody>
          <a:bodyPr wrap="square" rtlCol="0">
            <a:spAutoFit/>
          </a:bodyPr>
          <a:lstStyle/>
          <a:p>
            <a:r>
              <a:rPr lang="en-GB" sz="2000" b="1" dirty="0"/>
              <a:t>Tracking with markers (AR </a:t>
            </a:r>
            <a:r>
              <a:rPr lang="en-GB" sz="2000" b="1" dirty="0" err="1"/>
              <a:t>ToolKit</a:t>
            </a:r>
            <a:r>
              <a:rPr lang="en-GB" sz="2000" b="1" dirty="0"/>
              <a:t>)</a:t>
            </a:r>
          </a:p>
          <a:p>
            <a:r>
              <a:rPr lang="en-GB" sz="2000" dirty="0"/>
              <a:t>This optical tracking method </a:t>
            </a:r>
            <a:r>
              <a:rPr lang="en-GB" sz="2000" u="sng" dirty="0"/>
              <a:t>uses a specific pattern of markers placed on an object</a:t>
            </a:r>
            <a:r>
              <a:rPr lang="en-GB" sz="2000" dirty="0"/>
              <a:t>. One or more cameras then seek the markers, using algorithms to extract the position of the object from the visible markers. The camera detects the markers and their positions leading to the determination of the position and orientation of the object. For example, visible markers can be placed in a specific pattern on the tracking area, and an HMD with cameras would then use this to calculate its position. The shape and size of this type of markers can vary. What is important is that they can be easily identified by the cameras</a:t>
            </a:r>
          </a:p>
        </p:txBody>
      </p:sp>
      <p:sp>
        <p:nvSpPr>
          <p:cNvPr id="5" name="CasellaDiTesto 4"/>
          <p:cNvSpPr txBox="1"/>
          <p:nvPr/>
        </p:nvSpPr>
        <p:spPr>
          <a:xfrm>
            <a:off x="132848" y="3199718"/>
            <a:ext cx="8795492" cy="2554545"/>
          </a:xfrm>
          <a:prstGeom prst="rect">
            <a:avLst/>
          </a:prstGeom>
          <a:noFill/>
        </p:spPr>
        <p:txBody>
          <a:bodyPr wrap="square" rtlCol="0">
            <a:spAutoFit/>
          </a:bodyPr>
          <a:lstStyle/>
          <a:p>
            <a:r>
              <a:rPr lang="en-GB" sz="2000" b="1" dirty="0"/>
              <a:t>Tracking markers-less (tango, HoloLens, </a:t>
            </a:r>
            <a:r>
              <a:rPr lang="en-GB" sz="2000" b="1" dirty="0" err="1"/>
              <a:t>ARKit</a:t>
            </a:r>
            <a:r>
              <a:rPr lang="en-GB" sz="2000" b="1" dirty="0"/>
              <a:t>)</a:t>
            </a:r>
          </a:p>
          <a:p>
            <a:r>
              <a:rPr lang="en-GB" sz="2000" dirty="0"/>
              <a:t>The Marker-less method </a:t>
            </a:r>
            <a:r>
              <a:rPr lang="en-GB" sz="2000" u="sng" dirty="0"/>
              <a:t>uses instead natural features </a:t>
            </a:r>
            <a:r>
              <a:rPr lang="en-GB" sz="2000" dirty="0"/>
              <a:t>already present in the environment, for tracking purposes. This method is considered more flexible and effective since there isn’t the need for a prepared environment with markers. The decreasing cost of computer vision is another factor that has made marker-less tracking an attractive alternative of tracking. However, this method still has some problems, such as motion blur and fast motion affecting tracking. It also demands a trade-off between precision and efficiency.</a:t>
            </a:r>
          </a:p>
        </p:txBody>
      </p:sp>
    </p:spTree>
    <p:extLst>
      <p:ext uri="{BB962C8B-B14F-4D97-AF65-F5344CB8AC3E}">
        <p14:creationId xmlns:p14="http://schemas.microsoft.com/office/powerpoint/2010/main" val="2667150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601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Microsoft </a:t>
            </a:r>
            <a:r>
              <a:rPr lang="it-IT" altLang="en-US" sz="2000" i="1" dirty="0" err="1">
                <a:latin typeface="Verdana" charset="0"/>
              </a:rPr>
              <a:t>HoloLens</a:t>
            </a:r>
            <a:endParaRPr lang="it-IT" altLang="en-US" sz="2000" i="1" dirty="0">
              <a:latin typeface="Verdana" charset="0"/>
            </a:endParaRPr>
          </a:p>
        </p:txBody>
      </p:sp>
      <p:sp>
        <p:nvSpPr>
          <p:cNvPr id="11" name="CasellaDiTesto 10"/>
          <p:cNvSpPr txBox="1"/>
          <p:nvPr/>
        </p:nvSpPr>
        <p:spPr>
          <a:xfrm>
            <a:off x="915" y="-1297"/>
            <a:ext cx="4500000" cy="4508927"/>
          </a:xfrm>
          <a:prstGeom prst="rect">
            <a:avLst/>
          </a:prstGeom>
          <a:noFill/>
        </p:spPr>
        <p:txBody>
          <a:bodyPr wrap="square" rtlCol="0">
            <a:spAutoFit/>
          </a:bodyPr>
          <a:lstStyle/>
          <a:p>
            <a:pPr algn="ctr">
              <a:spcBef>
                <a:spcPts val="600"/>
              </a:spcBef>
            </a:pPr>
            <a:endParaRPr lang="it-IT" dirty="0">
              <a:solidFill>
                <a:srgbClr val="FFC000"/>
              </a:solidFill>
              <a:effectLst>
                <a:outerShdw blurRad="38100" dist="38100" dir="2700000" algn="tl">
                  <a:srgbClr val="000000">
                    <a:alpha val="43137"/>
                  </a:srgbClr>
                </a:outerShdw>
              </a:effectLst>
            </a:endParaRPr>
          </a:p>
          <a:p>
            <a:pPr algn="ctr">
              <a:spcBef>
                <a:spcPts val="600"/>
              </a:spcBef>
            </a:pPr>
            <a:r>
              <a:rPr lang="it-IT" dirty="0" err="1">
                <a:solidFill>
                  <a:srgbClr val="FFC000"/>
                </a:solidFill>
                <a:effectLst>
                  <a:outerShdw blurRad="38100" dist="38100" dir="2700000" algn="tl">
                    <a:srgbClr val="000000">
                      <a:alpha val="43137"/>
                    </a:srgbClr>
                  </a:outerShdw>
                </a:effectLst>
              </a:rPr>
              <a:t>Specs</a:t>
            </a:r>
            <a:r>
              <a:rPr lang="it-IT" dirty="0">
                <a:solidFill>
                  <a:srgbClr val="FFC000"/>
                </a:solidFill>
                <a:effectLst>
                  <a:outerShdw blurRad="38100" dist="38100" dir="2700000" algn="tl">
                    <a:srgbClr val="000000">
                      <a:alpha val="43137"/>
                    </a:srgbClr>
                  </a:outerShdw>
                </a:effectLst>
              </a:rPr>
              <a:t>:</a:t>
            </a:r>
          </a:p>
          <a:p>
            <a:pPr algn="ctr">
              <a:spcBef>
                <a:spcPts val="600"/>
              </a:spcBef>
            </a:pPr>
            <a:endParaRPr lang="it-IT" dirty="0">
              <a:solidFill>
                <a:srgbClr val="FFC000"/>
              </a:solidFill>
              <a:effectLst>
                <a:outerShdw blurRad="38100" dist="38100" dir="2700000" algn="tl">
                  <a:srgbClr val="000000">
                    <a:alpha val="43137"/>
                  </a:srgbClr>
                </a:outerShdw>
              </a:effectLst>
            </a:endParaRPr>
          </a:p>
          <a:p>
            <a:pPr algn="ctr">
              <a:spcBef>
                <a:spcPts val="600"/>
              </a:spcBef>
            </a:pPr>
            <a:r>
              <a:rPr lang="en-GB" b="1" dirty="0"/>
              <a:t>Microsoft HoloLens</a:t>
            </a:r>
            <a:r>
              <a:rPr lang="en-GB" dirty="0"/>
              <a:t> is an Augmented Reality device developed by Microsoft.</a:t>
            </a:r>
          </a:p>
          <a:p>
            <a:pPr algn="ctr">
              <a:spcBef>
                <a:spcPts val="600"/>
              </a:spcBef>
            </a:pPr>
            <a:r>
              <a:rPr lang="en-GB" dirty="0"/>
              <a:t>It is part of the Windows Mixed Reality AR Platform incorporated with Windows 10 OS. </a:t>
            </a:r>
          </a:p>
          <a:p>
            <a:pPr algn="ctr">
              <a:spcBef>
                <a:spcPts val="600"/>
              </a:spcBef>
            </a:pPr>
            <a:r>
              <a:rPr lang="en-GB" dirty="0"/>
              <a:t>HoloLens is a see-through HMD display.</a:t>
            </a:r>
          </a:p>
          <a:p>
            <a:pPr algn="ctr">
              <a:spcBef>
                <a:spcPts val="600"/>
              </a:spcBef>
            </a:pPr>
            <a:r>
              <a:rPr lang="en-GB" dirty="0"/>
              <a:t>Unlike the Oculus Rift and other VR Devices, the eye-piece component of HoloLens is transparent and the headset requires neither PC nor smartphone.</a:t>
            </a:r>
          </a:p>
          <a:p>
            <a:pPr algn="ctr">
              <a:spcBef>
                <a:spcPts val="600"/>
              </a:spcBef>
            </a:pPr>
            <a:r>
              <a:rPr lang="en-GB" dirty="0"/>
              <a:t>It is able to project high-definition (HD) virtual content or holograms over real world objects.</a:t>
            </a:r>
            <a:endParaRPr lang="it-IT" dirty="0"/>
          </a:p>
        </p:txBody>
      </p:sp>
      <p:sp>
        <p:nvSpPr>
          <p:cNvPr id="12" name="CasellaDiTesto 11"/>
          <p:cNvSpPr txBox="1"/>
          <p:nvPr/>
        </p:nvSpPr>
        <p:spPr>
          <a:xfrm>
            <a:off x="4639207" y="0"/>
            <a:ext cx="4500000" cy="3877985"/>
          </a:xfrm>
          <a:prstGeom prst="rect">
            <a:avLst/>
          </a:prstGeom>
          <a:noFill/>
        </p:spPr>
        <p:txBody>
          <a:bodyPr wrap="square" rtlCol="0">
            <a:spAutoFit/>
          </a:bodyPr>
          <a:lstStyle/>
          <a:p>
            <a:pPr algn="ctr">
              <a:spcBef>
                <a:spcPts val="600"/>
              </a:spcBef>
            </a:pPr>
            <a:endParaRPr lang="en-GB" dirty="0">
              <a:solidFill>
                <a:srgbClr val="FFC000"/>
              </a:solidFill>
              <a:effectLst>
                <a:outerShdw blurRad="38100" dist="38100" dir="2700000" algn="tl">
                  <a:srgbClr val="000000">
                    <a:alpha val="43137"/>
                  </a:srgbClr>
                </a:outerShdw>
              </a:effectLst>
            </a:endParaRPr>
          </a:p>
          <a:p>
            <a:pPr algn="ctr">
              <a:spcBef>
                <a:spcPts val="600"/>
              </a:spcBef>
            </a:pPr>
            <a:r>
              <a:rPr lang="en-GB" dirty="0">
                <a:solidFill>
                  <a:srgbClr val="FFC000"/>
                </a:solidFill>
                <a:effectLst>
                  <a:outerShdw blurRad="38100" dist="38100" dir="2700000" algn="tl">
                    <a:srgbClr val="000000">
                      <a:alpha val="43137"/>
                    </a:srgbClr>
                  </a:outerShdw>
                </a:effectLst>
              </a:rPr>
              <a:t>Uses:</a:t>
            </a:r>
          </a:p>
          <a:p>
            <a:pPr algn="ctr">
              <a:spcBef>
                <a:spcPts val="600"/>
              </a:spcBef>
            </a:pPr>
            <a:endParaRPr lang="en-GB"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Wingdings" panose="05000000000000000000" pitchFamily="2" charset="2"/>
              <a:buChar char="Ø"/>
            </a:pPr>
            <a:r>
              <a:rPr lang="en-GB" dirty="0"/>
              <a:t>From social apps to games, to navigation, there’s an incredible potential that this mixed reality device can tap into.</a:t>
            </a:r>
          </a:p>
          <a:p>
            <a:pPr marL="285750" indent="-285750">
              <a:spcBef>
                <a:spcPts val="600"/>
              </a:spcBef>
              <a:spcAft>
                <a:spcPts val="1200"/>
              </a:spcAft>
              <a:buFont typeface="Wingdings" panose="05000000000000000000" pitchFamily="2" charset="2"/>
              <a:buChar char="Ø"/>
            </a:pPr>
            <a:r>
              <a:rPr lang="en-GB" dirty="0"/>
              <a:t>Microsoft collaborated with NASA in the making of HoloLens, and there is the potential to control the </a:t>
            </a:r>
            <a:r>
              <a:rPr lang="en-GB" b="1" dirty="0"/>
              <a:t>Mars rover Curiosity</a:t>
            </a:r>
            <a:r>
              <a:rPr lang="en-GB" dirty="0"/>
              <a:t> via the headset, allowing Nasa staff to work as if they were on the planet themselves.</a:t>
            </a: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5229" t="12714" r="4954" b="16086"/>
          <a:stretch/>
        </p:blipFill>
        <p:spPr>
          <a:xfrm>
            <a:off x="4888523" y="4387360"/>
            <a:ext cx="3033346" cy="1477109"/>
          </a:xfrm>
          <a:prstGeom prst="rect">
            <a:avLst/>
          </a:prstGeom>
          <a:ln>
            <a:noFill/>
          </a:ln>
          <a:effectLst>
            <a:softEdge rad="112500"/>
          </a:effectLst>
        </p:spPr>
      </p:pic>
    </p:spTree>
    <p:extLst>
      <p:ext uri="{BB962C8B-B14F-4D97-AF65-F5344CB8AC3E}">
        <p14:creationId xmlns:p14="http://schemas.microsoft.com/office/powerpoint/2010/main" val="2026999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9F61-4F2E-9D49-AA04-639AD51E74FE}"/>
              </a:ext>
            </a:extLst>
          </p:cNvPr>
          <p:cNvSpPr>
            <a:spLocks noGrp="1"/>
          </p:cNvSpPr>
          <p:nvPr>
            <p:ph type="title"/>
          </p:nvPr>
        </p:nvSpPr>
        <p:spPr/>
        <p:txBody>
          <a:bodyPr/>
          <a:lstStyle/>
          <a:p>
            <a:r>
              <a:rPr lang="it-IT" altLang="en-US" sz="2400" i="1" dirty="0" err="1">
                <a:latin typeface="Verdana" charset="0"/>
              </a:rPr>
              <a:t>HoloLens</a:t>
            </a:r>
            <a:r>
              <a:rPr lang="it-IT" altLang="en-US" sz="2400" i="1" dirty="0">
                <a:latin typeface="Verdana" charset="0"/>
              </a:rPr>
              <a:t> </a:t>
            </a:r>
            <a:r>
              <a:rPr lang="it-IT" altLang="en-US" sz="2400" i="1" dirty="0" err="1">
                <a:latin typeface="Verdana" charset="0"/>
              </a:rPr>
              <a:t>components</a:t>
            </a:r>
            <a:endParaRPr lang="en-GB" sz="2400" dirty="0"/>
          </a:p>
        </p:txBody>
      </p:sp>
      <p:sp>
        <p:nvSpPr>
          <p:cNvPr id="3" name="Content Placeholder 2">
            <a:extLst>
              <a:ext uri="{FF2B5EF4-FFF2-40B4-BE49-F238E27FC236}">
                <a16:creationId xmlns:a16="http://schemas.microsoft.com/office/drawing/2014/main" id="{E7686C89-3858-7441-BBC8-CB18324A510C}"/>
              </a:ext>
            </a:extLst>
          </p:cNvPr>
          <p:cNvSpPr>
            <a:spLocks noGrp="1"/>
          </p:cNvSpPr>
          <p:nvPr>
            <p:ph idx="1"/>
          </p:nvPr>
        </p:nvSpPr>
        <p:spPr>
          <a:xfrm>
            <a:off x="457200" y="292014"/>
            <a:ext cx="8229600" cy="3591220"/>
          </a:xfrm>
        </p:spPr>
        <p:txBody>
          <a:bodyPr>
            <a:normAutofit/>
          </a:bodyPr>
          <a:lstStyle/>
          <a:p>
            <a:pPr marL="0" indent="0">
              <a:buNone/>
            </a:pPr>
            <a:r>
              <a:rPr lang="en-GB" sz="2400" dirty="0"/>
              <a:t>Microsoft Hololens features: </a:t>
            </a:r>
          </a:p>
          <a:p>
            <a:r>
              <a:rPr lang="en-GB" sz="2400" dirty="0"/>
              <a:t>an inertial measurement unit which includes an accelerometer, gyroscope, and a magnetometer</a:t>
            </a:r>
          </a:p>
          <a:p>
            <a:r>
              <a:rPr lang="en-GB" sz="2400" dirty="0"/>
              <a:t>four grey scale cameras (two on each side) </a:t>
            </a:r>
          </a:p>
          <a:p>
            <a:r>
              <a:rPr lang="en-GB" sz="2400" dirty="0"/>
              <a:t>one depth camera with a 120°×120° angle of view</a:t>
            </a:r>
          </a:p>
          <a:p>
            <a:r>
              <a:rPr lang="en-GB" sz="2400" dirty="0"/>
              <a:t>2.4 megapixel photographic video camera </a:t>
            </a:r>
          </a:p>
          <a:p>
            <a:r>
              <a:rPr lang="en-GB" sz="2400" dirty="0"/>
              <a:t>four-microphone array, </a:t>
            </a:r>
          </a:p>
          <a:p>
            <a:r>
              <a:rPr lang="en-GB" sz="2400" dirty="0"/>
              <a:t>an ambient light sensor</a:t>
            </a:r>
          </a:p>
        </p:txBody>
      </p:sp>
      <p:pic>
        <p:nvPicPr>
          <p:cNvPr id="4" name="Picture 3">
            <a:extLst>
              <a:ext uri="{FF2B5EF4-FFF2-40B4-BE49-F238E27FC236}">
                <a16:creationId xmlns:a16="http://schemas.microsoft.com/office/drawing/2014/main" id="{9EA17CB9-586C-8247-9F33-ACF5FE1F4B18}"/>
              </a:ext>
            </a:extLst>
          </p:cNvPr>
          <p:cNvPicPr>
            <a:picLocks noChangeAspect="1"/>
          </p:cNvPicPr>
          <p:nvPr/>
        </p:nvPicPr>
        <p:blipFill>
          <a:blip r:embed="rId2"/>
          <a:stretch>
            <a:fillRect/>
          </a:stretch>
        </p:blipFill>
        <p:spPr>
          <a:xfrm>
            <a:off x="457199" y="3892882"/>
            <a:ext cx="8336521" cy="1712273"/>
          </a:xfrm>
          <a:prstGeom prst="rect">
            <a:avLst/>
          </a:prstGeom>
        </p:spPr>
      </p:pic>
    </p:spTree>
    <p:extLst>
      <p:ext uri="{BB962C8B-B14F-4D97-AF65-F5344CB8AC3E}">
        <p14:creationId xmlns:p14="http://schemas.microsoft.com/office/powerpoint/2010/main" val="1061933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601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Microsoft </a:t>
            </a:r>
            <a:r>
              <a:rPr lang="it-IT" altLang="en-US" sz="2000" i="1" dirty="0" err="1">
                <a:latin typeface="Verdana" charset="0"/>
              </a:rPr>
              <a:t>HoloLens</a:t>
            </a:r>
            <a:endParaRPr lang="it-IT" altLang="en-US" sz="2000" i="1" dirty="0">
              <a:latin typeface="Verdana"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217" y="263127"/>
            <a:ext cx="4168140" cy="156305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14" y="592300"/>
            <a:ext cx="4236720" cy="2384189"/>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540" y="2250831"/>
            <a:ext cx="6070469" cy="3414639"/>
          </a:xfrm>
          <a:prstGeom prst="rect">
            <a:avLst/>
          </a:prstGeom>
        </p:spPr>
      </p:pic>
    </p:spTree>
    <p:extLst>
      <p:ext uri="{BB962C8B-B14F-4D97-AF65-F5344CB8AC3E}">
        <p14:creationId xmlns:p14="http://schemas.microsoft.com/office/powerpoint/2010/main" val="3652144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78A0-8F19-8548-8151-537046C5E7B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2631A62-ED04-1A4C-9433-D52FDC5CA4B1}"/>
              </a:ext>
            </a:extLst>
          </p:cNvPr>
          <p:cNvSpPr>
            <a:spLocks noGrp="1"/>
          </p:cNvSpPr>
          <p:nvPr>
            <p:ph idx="1"/>
          </p:nvPr>
        </p:nvSpPr>
        <p:spPr/>
        <p:txBody>
          <a:bodyPr>
            <a:normAutofit fontScale="92500" lnSpcReduction="10000"/>
          </a:bodyPr>
          <a:lstStyle/>
          <a:p>
            <a:r>
              <a:rPr lang="en-GB" dirty="0"/>
              <a:t>In addition to an Intel processor containing the CPU and GPU, HoloLens features a custom-made </a:t>
            </a:r>
            <a:r>
              <a:rPr lang="en-GB" b="1" dirty="0"/>
              <a:t>Holographic Processing Unit </a:t>
            </a:r>
            <a:r>
              <a:rPr lang="en-GB" dirty="0"/>
              <a:t>(HPU), a coprocessor manufactured specifically for HoloLens by Microsoft.</a:t>
            </a:r>
          </a:p>
          <a:p>
            <a:r>
              <a:rPr lang="en-GB" dirty="0"/>
              <a:t>HoloLens, through the use of the HPU, exploits </a:t>
            </a:r>
            <a:r>
              <a:rPr lang="en-GB" b="1" dirty="0"/>
              <a:t>natural interface commands </a:t>
            </a:r>
            <a:r>
              <a:rPr lang="en-GB" dirty="0"/>
              <a:t>such as </a:t>
            </a:r>
            <a:r>
              <a:rPr lang="en-GB" u="sng" dirty="0"/>
              <a:t>gaze</a:t>
            </a:r>
            <a:r>
              <a:rPr lang="en-GB" dirty="0"/>
              <a:t>, </a:t>
            </a:r>
            <a:r>
              <a:rPr lang="en-GB" u="sng" dirty="0"/>
              <a:t>gesture</a:t>
            </a:r>
            <a:r>
              <a:rPr lang="en-GB" dirty="0"/>
              <a:t>, and </a:t>
            </a:r>
            <a:r>
              <a:rPr lang="en-GB" u="sng" dirty="0"/>
              <a:t>voice</a:t>
            </a:r>
            <a:r>
              <a:rPr lang="en-GB" dirty="0"/>
              <a:t>.</a:t>
            </a:r>
          </a:p>
          <a:p>
            <a:r>
              <a:rPr lang="en-GB" dirty="0"/>
              <a:t>HoloLens exploits </a:t>
            </a:r>
            <a:r>
              <a:rPr lang="en-GB" b="1" dirty="0"/>
              <a:t>SLAM</a:t>
            </a:r>
            <a:r>
              <a:rPr lang="en-GB" dirty="0"/>
              <a:t> based on the depth and other cameras in order to estimate the environment map and locate the user view sight with respect to the current viewpoint.</a:t>
            </a:r>
          </a:p>
        </p:txBody>
      </p:sp>
    </p:spTree>
    <p:extLst>
      <p:ext uri="{BB962C8B-B14F-4D97-AF65-F5344CB8AC3E}">
        <p14:creationId xmlns:p14="http://schemas.microsoft.com/office/powerpoint/2010/main" val="2321162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2601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Microsoft </a:t>
            </a:r>
            <a:r>
              <a:rPr lang="it-IT" altLang="en-US" sz="2000" i="1" dirty="0" err="1">
                <a:latin typeface="Verdana" charset="0"/>
              </a:rPr>
              <a:t>HoloLens</a:t>
            </a:r>
            <a:endParaRPr lang="it-IT" altLang="en-US" sz="2000" i="1" dirty="0">
              <a:latin typeface="Verdana" charset="0"/>
            </a:endParaRPr>
          </a:p>
        </p:txBody>
      </p:sp>
      <p:sp>
        <p:nvSpPr>
          <p:cNvPr id="2" name="Rettangolo 1"/>
          <p:cNvSpPr/>
          <p:nvPr/>
        </p:nvSpPr>
        <p:spPr>
          <a:xfrm>
            <a:off x="2216989" y="949231"/>
            <a:ext cx="4572000" cy="923330"/>
          </a:xfrm>
          <a:prstGeom prst="rect">
            <a:avLst/>
          </a:prstGeom>
        </p:spPr>
        <p:txBody>
          <a:bodyPr>
            <a:spAutoFit/>
          </a:bodyPr>
          <a:lstStyle/>
          <a:p>
            <a:r>
              <a:rPr lang="en-GB" dirty="0">
                <a:hlinkClick r:id="rId2"/>
              </a:rPr>
              <a:t>https://www.youtube.com/watch?v=3AADEqLIALk</a:t>
            </a:r>
            <a:endParaRPr lang="en-GB" dirty="0"/>
          </a:p>
          <a:p>
            <a:endParaRPr lang="en-GB"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190" y="1798343"/>
            <a:ext cx="2949806" cy="3160507"/>
          </a:xfrm>
          <a:prstGeom prst="rect">
            <a:avLst/>
          </a:prstGeom>
        </p:spPr>
      </p:pic>
    </p:spTree>
    <p:extLst>
      <p:ext uri="{BB962C8B-B14F-4D97-AF65-F5344CB8AC3E}">
        <p14:creationId xmlns:p14="http://schemas.microsoft.com/office/powerpoint/2010/main" val="3613832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Reality-</a:t>
            </a:r>
            <a:r>
              <a:rPr lang="en-GB" dirty="0" err="1"/>
              <a:t>Virtuality</a:t>
            </a:r>
            <a:r>
              <a:rPr lang="en-GB" dirty="0"/>
              <a:t> </a:t>
            </a:r>
            <a:r>
              <a:rPr lang="en-GB" dirty="0" err="1"/>
              <a:t>Tecnologies</a:t>
            </a:r>
            <a:endParaRPr lang="en-GB" dirty="0"/>
          </a:p>
        </p:txBody>
      </p:sp>
      <p:pic>
        <p:nvPicPr>
          <p:cNvPr id="5" name="Picture 4"/>
          <p:cNvPicPr>
            <a:picLocks noChangeAspect="1"/>
          </p:cNvPicPr>
          <p:nvPr/>
        </p:nvPicPr>
        <p:blipFill>
          <a:blip r:embed="rId2"/>
          <a:stretch>
            <a:fillRect/>
          </a:stretch>
        </p:blipFill>
        <p:spPr>
          <a:xfrm>
            <a:off x="1152896" y="85467"/>
            <a:ext cx="6553200" cy="1244600"/>
          </a:xfrm>
          <a:prstGeom prst="rect">
            <a:avLst/>
          </a:prstGeom>
        </p:spPr>
      </p:pic>
      <p:sp>
        <p:nvSpPr>
          <p:cNvPr id="16" name="Rettangolo 15"/>
          <p:cNvSpPr/>
          <p:nvPr/>
        </p:nvSpPr>
        <p:spPr>
          <a:xfrm>
            <a:off x="4502989" y="872070"/>
            <a:ext cx="1846053" cy="457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01756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8-01-29 17-43-17.mp4">
            <a:hlinkClick r:id="" action="ppaction://media"/>
            <a:extLst>
              <a:ext uri="{FF2B5EF4-FFF2-40B4-BE49-F238E27FC236}">
                <a16:creationId xmlns:a16="http://schemas.microsoft.com/office/drawing/2014/main" id="{3927032D-D28F-DE48-9B9B-A8F0BBA805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715000"/>
          </a:xfrm>
        </p:spPr>
      </p:pic>
      <p:sp>
        <p:nvSpPr>
          <p:cNvPr id="7" name="Text Box 3">
            <a:extLst>
              <a:ext uri="{FF2B5EF4-FFF2-40B4-BE49-F238E27FC236}">
                <a16:creationId xmlns:a16="http://schemas.microsoft.com/office/drawing/2014/main" id="{062BB10E-97A8-E543-8F59-AB4B50C6D180}"/>
              </a:ext>
            </a:extLst>
          </p:cNvPr>
          <p:cNvSpPr txBox="1">
            <a:spLocks noGrp="1" noChangeArrowheads="1"/>
          </p:cNvSpPr>
          <p:nvPr>
            <p:ph type="title"/>
          </p:nvPr>
        </p:nvSpPr>
        <p:spPr bwMode="auto">
          <a:xfrm>
            <a:off x="1277814" y="6274564"/>
            <a:ext cx="6718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Microsoft </a:t>
            </a:r>
            <a:r>
              <a:rPr lang="it-IT" altLang="en-US" sz="2000" i="1" dirty="0" err="1">
                <a:latin typeface="Verdana" charset="0"/>
              </a:rPr>
              <a:t>HoloLens</a:t>
            </a:r>
            <a:r>
              <a:rPr lang="it-IT" altLang="en-US" sz="2000" i="1" dirty="0">
                <a:latin typeface="Verdana" charset="0"/>
              </a:rPr>
              <a:t> – </a:t>
            </a:r>
            <a:r>
              <a:rPr lang="it-IT" altLang="en-US" sz="2000" i="1" dirty="0" err="1">
                <a:latin typeface="Verdana" charset="0"/>
              </a:rPr>
              <a:t>robotics</a:t>
            </a:r>
            <a:r>
              <a:rPr lang="it-IT" altLang="en-US" sz="2000" i="1" dirty="0">
                <a:latin typeface="Verdana" charset="0"/>
              </a:rPr>
              <a:t> </a:t>
            </a:r>
            <a:r>
              <a:rPr lang="it-IT" altLang="en-US" sz="2000" i="1" dirty="0" err="1">
                <a:latin typeface="Verdana" charset="0"/>
              </a:rPr>
              <a:t>application</a:t>
            </a:r>
            <a:r>
              <a:rPr lang="it-IT" altLang="en-US" sz="2000" i="1" dirty="0">
                <a:latin typeface="Verdana" charset="0"/>
              </a:rPr>
              <a:t> @ UNITN</a:t>
            </a:r>
          </a:p>
        </p:txBody>
      </p:sp>
    </p:spTree>
    <p:extLst>
      <p:ext uri="{BB962C8B-B14F-4D97-AF65-F5344CB8AC3E}">
        <p14:creationId xmlns:p14="http://schemas.microsoft.com/office/powerpoint/2010/main" val="2288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489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AR Toolkit</a:t>
            </a:r>
          </a:p>
        </p:txBody>
      </p:sp>
      <p:pic>
        <p:nvPicPr>
          <p:cNvPr id="6" name="Immagine 5"/>
          <p:cNvPicPr>
            <a:picLocks noChangeAspect="1"/>
          </p:cNvPicPr>
          <p:nvPr/>
        </p:nvPicPr>
        <p:blipFill rotWithShape="1">
          <a:blip r:embed="rId2"/>
          <a:srcRect l="38104" t="21228" r="39753" b="9437"/>
          <a:stretch/>
        </p:blipFill>
        <p:spPr>
          <a:xfrm>
            <a:off x="-2194004" y="1648755"/>
            <a:ext cx="1919913" cy="3757249"/>
          </a:xfrm>
          <a:prstGeom prst="rect">
            <a:avLst/>
          </a:prstGeom>
        </p:spPr>
      </p:pic>
      <p:sp>
        <p:nvSpPr>
          <p:cNvPr id="11" name="CasellaDiTesto 10"/>
          <p:cNvSpPr txBox="1"/>
          <p:nvPr/>
        </p:nvSpPr>
        <p:spPr>
          <a:xfrm>
            <a:off x="915" y="-1297"/>
            <a:ext cx="4500000" cy="4478149"/>
          </a:xfrm>
          <a:prstGeom prst="rect">
            <a:avLst/>
          </a:prstGeom>
          <a:noFill/>
        </p:spPr>
        <p:txBody>
          <a:bodyPr wrap="square" rtlCol="0">
            <a:spAutoFit/>
          </a:bodyPr>
          <a:lstStyle/>
          <a:p>
            <a:pPr algn="ctr">
              <a:spcBef>
                <a:spcPts val="600"/>
              </a:spcBef>
            </a:pPr>
            <a:endParaRPr lang="it-IT" dirty="0">
              <a:solidFill>
                <a:srgbClr val="FFC000"/>
              </a:solidFill>
              <a:effectLst>
                <a:outerShdw blurRad="38100" dist="38100" dir="2700000" algn="tl">
                  <a:srgbClr val="000000">
                    <a:alpha val="43137"/>
                  </a:srgbClr>
                </a:outerShdw>
              </a:effectLst>
            </a:endParaRPr>
          </a:p>
          <a:p>
            <a:pPr algn="ctr">
              <a:spcBef>
                <a:spcPts val="600"/>
              </a:spcBef>
            </a:pPr>
            <a:r>
              <a:rPr lang="it-IT" dirty="0" err="1">
                <a:solidFill>
                  <a:srgbClr val="FFC000"/>
                </a:solidFill>
                <a:effectLst>
                  <a:outerShdw blurRad="38100" dist="38100" dir="2700000" algn="tl">
                    <a:srgbClr val="000000">
                      <a:alpha val="43137"/>
                    </a:srgbClr>
                  </a:outerShdw>
                </a:effectLst>
              </a:rPr>
              <a:t>Specs</a:t>
            </a:r>
            <a:r>
              <a:rPr lang="it-IT" dirty="0">
                <a:solidFill>
                  <a:srgbClr val="FFC000"/>
                </a:solidFill>
                <a:effectLst>
                  <a:outerShdw blurRad="38100" dist="38100" dir="2700000" algn="tl">
                    <a:srgbClr val="000000">
                      <a:alpha val="43137"/>
                    </a:srgbClr>
                  </a:outerShdw>
                </a:effectLst>
              </a:rPr>
              <a:t>:</a:t>
            </a:r>
          </a:p>
          <a:p>
            <a:pPr algn="ctr">
              <a:spcBef>
                <a:spcPts val="600"/>
              </a:spcBef>
            </a:pPr>
            <a:endParaRPr lang="it-IT" dirty="0">
              <a:solidFill>
                <a:srgbClr val="FFC000"/>
              </a:solidFill>
              <a:effectLst>
                <a:outerShdw blurRad="38100" dist="38100" dir="2700000" algn="tl">
                  <a:srgbClr val="000000">
                    <a:alpha val="43137"/>
                  </a:srgbClr>
                </a:outerShdw>
              </a:effectLst>
            </a:endParaRPr>
          </a:p>
          <a:p>
            <a:pPr algn="ctr">
              <a:spcBef>
                <a:spcPts val="600"/>
              </a:spcBef>
            </a:pPr>
            <a:r>
              <a:rPr lang="en-GB" b="1" dirty="0" err="1"/>
              <a:t>ARToolKit</a:t>
            </a:r>
            <a:r>
              <a:rPr lang="en-GB" b="1" dirty="0"/>
              <a:t> 6</a:t>
            </a:r>
            <a:r>
              <a:rPr lang="en-GB" dirty="0"/>
              <a:t> is a fast and modern open source tracking and recognition SDK which enables computers to see and understand more in the environment around them. It is being built from the ground up using modern computer vision techniques, up to the minute coding standards and new technologies developed in-house. </a:t>
            </a:r>
            <a:r>
              <a:rPr lang="en-GB" dirty="0" err="1"/>
              <a:t>ARToolKit</a:t>
            </a:r>
            <a:r>
              <a:rPr lang="en-GB" dirty="0"/>
              <a:t> 6 is being released under a Free and Open Source License that will allow the AR community to use the software in commercial products as well as for research, education and hobbyist development.</a:t>
            </a:r>
            <a:endParaRPr lang="it-IT" dirty="0"/>
          </a:p>
        </p:txBody>
      </p:sp>
      <p:sp>
        <p:nvSpPr>
          <p:cNvPr id="12" name="CasellaDiTesto 11"/>
          <p:cNvSpPr txBox="1"/>
          <p:nvPr/>
        </p:nvSpPr>
        <p:spPr>
          <a:xfrm>
            <a:off x="4639207" y="0"/>
            <a:ext cx="4500000" cy="3000821"/>
          </a:xfrm>
          <a:prstGeom prst="rect">
            <a:avLst/>
          </a:prstGeom>
          <a:noFill/>
        </p:spPr>
        <p:txBody>
          <a:bodyPr wrap="square" rtlCol="0">
            <a:spAutoFit/>
          </a:bodyPr>
          <a:lstStyle/>
          <a:p>
            <a:pPr algn="ctr">
              <a:spcBef>
                <a:spcPts val="600"/>
              </a:spcBef>
            </a:pPr>
            <a:endParaRPr lang="en-GB" dirty="0">
              <a:solidFill>
                <a:srgbClr val="FFC000"/>
              </a:solidFill>
              <a:effectLst>
                <a:outerShdw blurRad="38100" dist="38100" dir="2700000" algn="tl">
                  <a:srgbClr val="000000">
                    <a:alpha val="43137"/>
                  </a:srgbClr>
                </a:outerShdw>
              </a:effectLst>
            </a:endParaRPr>
          </a:p>
          <a:p>
            <a:pPr algn="ctr">
              <a:spcBef>
                <a:spcPts val="600"/>
              </a:spcBef>
            </a:pPr>
            <a:r>
              <a:rPr lang="en-GB" dirty="0">
                <a:solidFill>
                  <a:srgbClr val="FFC000"/>
                </a:solidFill>
                <a:effectLst>
                  <a:outerShdw blurRad="38100" dist="38100" dir="2700000" algn="tl">
                    <a:srgbClr val="000000">
                      <a:alpha val="43137"/>
                    </a:srgbClr>
                  </a:outerShdw>
                </a:effectLst>
              </a:rPr>
              <a:t>Uses:</a:t>
            </a:r>
          </a:p>
          <a:p>
            <a:pPr algn="ctr">
              <a:spcBef>
                <a:spcPts val="600"/>
              </a:spcBef>
            </a:pPr>
            <a:endParaRPr lang="en-GB"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Wingdings" panose="05000000000000000000" pitchFamily="2" charset="2"/>
              <a:buChar char="Ø"/>
            </a:pPr>
            <a:r>
              <a:rPr lang="en-GB" dirty="0"/>
              <a:t>A simple framework for creating real-time augmented reality applications</a:t>
            </a:r>
          </a:p>
          <a:p>
            <a:pPr marL="285750" indent="-285750">
              <a:spcBef>
                <a:spcPts val="600"/>
              </a:spcBef>
              <a:spcAft>
                <a:spcPts val="1200"/>
              </a:spcAft>
              <a:buFont typeface="Wingdings" panose="05000000000000000000" pitchFamily="2" charset="2"/>
              <a:buChar char="Ø"/>
            </a:pPr>
            <a:r>
              <a:rPr lang="en-GB" dirty="0"/>
              <a:t>A multi platform video library</a:t>
            </a:r>
          </a:p>
          <a:p>
            <a:pPr marL="285750" indent="-285750">
              <a:spcBef>
                <a:spcPts val="600"/>
              </a:spcBef>
              <a:spcAft>
                <a:spcPts val="1200"/>
              </a:spcAft>
              <a:buFont typeface="Wingdings" panose="05000000000000000000" pitchFamily="2" charset="2"/>
              <a:buChar char="Ø"/>
            </a:pPr>
            <a:r>
              <a:rPr lang="en-GB" dirty="0"/>
              <a:t>From games to complex plant, but even inside museum and supermarkets</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736" y="3336369"/>
            <a:ext cx="3041286" cy="2280965"/>
          </a:xfrm>
          <a:prstGeom prst="rect">
            <a:avLst/>
          </a:prstGeom>
          <a:ln>
            <a:noFill/>
          </a:ln>
          <a:effectLst>
            <a:softEdge rad="112500"/>
          </a:effectLst>
        </p:spPr>
      </p:pic>
    </p:spTree>
    <p:extLst>
      <p:ext uri="{BB962C8B-B14F-4D97-AF65-F5344CB8AC3E}">
        <p14:creationId xmlns:p14="http://schemas.microsoft.com/office/powerpoint/2010/main" val="4190859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3997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ARToolkit</a:t>
            </a:r>
            <a:endParaRPr lang="it-IT" altLang="en-US" sz="2000" i="1" dirty="0">
              <a:latin typeface="Verdana" charset="0"/>
            </a:endParaRPr>
          </a:p>
        </p:txBody>
      </p:sp>
      <p:sp>
        <p:nvSpPr>
          <p:cNvPr id="2" name="Rettangolo 1"/>
          <p:cNvSpPr/>
          <p:nvPr/>
        </p:nvSpPr>
        <p:spPr>
          <a:xfrm>
            <a:off x="544473" y="169855"/>
            <a:ext cx="7962181" cy="2554545"/>
          </a:xfrm>
          <a:prstGeom prst="rect">
            <a:avLst/>
          </a:prstGeom>
        </p:spPr>
        <p:txBody>
          <a:bodyPr wrap="square">
            <a:spAutoFit/>
          </a:bodyPr>
          <a:lstStyle/>
          <a:p>
            <a:pPr algn="just"/>
            <a:r>
              <a:rPr lang="en-GB" sz="2000" b="1" dirty="0"/>
              <a:t>One of the key difficulties in developing Augmented Reality applications is the problem of tracking the users viewpoint</a:t>
            </a:r>
            <a:r>
              <a:rPr lang="en-GB" sz="2000" dirty="0"/>
              <a:t>. In order to know from what viewpoint to draw the virtual imagery, the application needs to know where the user is looking in the real world. </a:t>
            </a:r>
            <a:r>
              <a:rPr lang="en-GB" sz="2000" dirty="0" err="1"/>
              <a:t>ARToolKit</a:t>
            </a:r>
            <a:r>
              <a:rPr lang="en-GB" sz="2000" dirty="0"/>
              <a:t> uses computer vision algorithms to solve this problem. The </a:t>
            </a:r>
            <a:r>
              <a:rPr lang="en-GB" sz="2000" dirty="0" err="1"/>
              <a:t>ARToolKit</a:t>
            </a:r>
            <a:r>
              <a:rPr lang="en-GB" sz="2000" dirty="0"/>
              <a:t> video tracking libraries calculate the real camera position and orientation relative to physical markers in real time. This enables the easy development of a wide range of Augmented Reality applications.</a:t>
            </a:r>
          </a:p>
        </p:txBody>
      </p:sp>
      <p:pic>
        <p:nvPicPr>
          <p:cNvPr id="3" name="Immagine 2"/>
          <p:cNvPicPr>
            <a:picLocks noChangeAspect="1"/>
          </p:cNvPicPr>
          <p:nvPr/>
        </p:nvPicPr>
        <p:blipFill>
          <a:blip r:embed="rId2"/>
          <a:stretch>
            <a:fillRect/>
          </a:stretch>
        </p:blipFill>
        <p:spPr>
          <a:xfrm>
            <a:off x="1054633" y="2921686"/>
            <a:ext cx="7184557" cy="2716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5177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3997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ARToolkit</a:t>
            </a:r>
            <a:endParaRPr lang="it-IT" altLang="en-US" sz="2000" i="1" dirty="0">
              <a:latin typeface="Verdana"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04" y="2678120"/>
            <a:ext cx="4222059" cy="2826337"/>
          </a:xfrm>
          <a:prstGeom prst="rect">
            <a:avLst/>
          </a:prstGeo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154" y="235070"/>
            <a:ext cx="3933645" cy="2950234"/>
          </a:xfrm>
          <a:prstGeom prst="rect">
            <a:avLst/>
          </a:prstGeom>
        </p:spPr>
      </p:pic>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t="13145" b="12893"/>
          <a:stretch/>
        </p:blipFill>
        <p:spPr>
          <a:xfrm>
            <a:off x="436204" y="235070"/>
            <a:ext cx="4222059" cy="2342048"/>
          </a:xfrm>
          <a:prstGeom prst="rect">
            <a:avLst/>
          </a:prstGeom>
        </p:spPr>
      </p:pic>
      <p:pic>
        <p:nvPicPr>
          <p:cNvPr id="6" name="Immagine 5"/>
          <p:cNvPicPr>
            <a:picLocks noChangeAspect="1"/>
          </p:cNvPicPr>
          <p:nvPr/>
        </p:nvPicPr>
        <p:blipFill rotWithShape="1">
          <a:blip r:embed="rId5">
            <a:extLst>
              <a:ext uri="{28A0092B-C50C-407E-A947-70E740481C1C}">
                <a14:useLocalDpi xmlns:a14="http://schemas.microsoft.com/office/drawing/2010/main" val="0"/>
              </a:ext>
            </a:extLst>
          </a:blip>
          <a:srcRect l="7681"/>
          <a:stretch/>
        </p:blipFill>
        <p:spPr>
          <a:xfrm>
            <a:off x="4753153" y="3324525"/>
            <a:ext cx="3933645" cy="2179932"/>
          </a:xfrm>
          <a:prstGeom prst="rect">
            <a:avLst/>
          </a:prstGeom>
        </p:spPr>
      </p:pic>
    </p:spTree>
    <p:extLst>
      <p:ext uri="{BB962C8B-B14F-4D97-AF65-F5344CB8AC3E}">
        <p14:creationId xmlns:p14="http://schemas.microsoft.com/office/powerpoint/2010/main" val="1591902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19720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Tango / </a:t>
            </a:r>
            <a:r>
              <a:rPr lang="it-IT" altLang="en-US" sz="2000" i="1" dirty="0" err="1">
                <a:latin typeface="Verdana" charset="0"/>
              </a:rPr>
              <a:t>ARKit</a:t>
            </a:r>
            <a:endParaRPr lang="it-IT" altLang="en-US" sz="2000" i="1" dirty="0">
              <a:latin typeface="Verdana" charset="0"/>
            </a:endParaRPr>
          </a:p>
        </p:txBody>
      </p:sp>
      <p:sp>
        <p:nvSpPr>
          <p:cNvPr id="11" name="CasellaDiTesto 10"/>
          <p:cNvSpPr txBox="1"/>
          <p:nvPr/>
        </p:nvSpPr>
        <p:spPr>
          <a:xfrm>
            <a:off x="915" y="-1297"/>
            <a:ext cx="4500000" cy="4909036"/>
          </a:xfrm>
          <a:prstGeom prst="rect">
            <a:avLst/>
          </a:prstGeom>
          <a:noFill/>
        </p:spPr>
        <p:txBody>
          <a:bodyPr wrap="square" rtlCol="0">
            <a:spAutoFit/>
          </a:bodyPr>
          <a:lstStyle/>
          <a:p>
            <a:pPr algn="ctr">
              <a:spcBef>
                <a:spcPts val="600"/>
              </a:spcBef>
            </a:pPr>
            <a:endParaRPr lang="it-IT" dirty="0">
              <a:solidFill>
                <a:srgbClr val="FFC000"/>
              </a:solidFill>
              <a:effectLst>
                <a:outerShdw blurRad="38100" dist="38100" dir="2700000" algn="tl">
                  <a:srgbClr val="000000">
                    <a:alpha val="43137"/>
                  </a:srgbClr>
                </a:outerShdw>
              </a:effectLst>
            </a:endParaRPr>
          </a:p>
          <a:p>
            <a:pPr algn="ctr">
              <a:spcBef>
                <a:spcPts val="600"/>
              </a:spcBef>
            </a:pPr>
            <a:r>
              <a:rPr lang="it-IT" dirty="0" err="1">
                <a:solidFill>
                  <a:srgbClr val="FFC000"/>
                </a:solidFill>
                <a:effectLst>
                  <a:outerShdw blurRad="38100" dist="38100" dir="2700000" algn="tl">
                    <a:srgbClr val="000000">
                      <a:alpha val="43137"/>
                    </a:srgbClr>
                  </a:outerShdw>
                </a:effectLst>
              </a:rPr>
              <a:t>Specs</a:t>
            </a:r>
            <a:r>
              <a:rPr lang="it-IT" dirty="0">
                <a:solidFill>
                  <a:srgbClr val="FFC000"/>
                </a:solidFill>
                <a:effectLst>
                  <a:outerShdw blurRad="38100" dist="38100" dir="2700000" algn="tl">
                    <a:srgbClr val="000000">
                      <a:alpha val="43137"/>
                    </a:srgbClr>
                  </a:outerShdw>
                </a:effectLst>
              </a:rPr>
              <a:t>:</a:t>
            </a:r>
          </a:p>
          <a:p>
            <a:pPr algn="ctr">
              <a:spcBef>
                <a:spcPts val="600"/>
              </a:spcBef>
            </a:pPr>
            <a:endParaRPr lang="it-IT" dirty="0">
              <a:solidFill>
                <a:srgbClr val="FFC000"/>
              </a:solidFill>
              <a:effectLst>
                <a:outerShdw blurRad="38100" dist="38100" dir="2700000" algn="tl">
                  <a:srgbClr val="000000">
                    <a:alpha val="43137"/>
                  </a:srgbClr>
                </a:outerShdw>
              </a:effectLst>
            </a:endParaRPr>
          </a:p>
          <a:p>
            <a:pPr algn="ctr">
              <a:spcBef>
                <a:spcPts val="600"/>
              </a:spcBef>
            </a:pPr>
            <a:r>
              <a:rPr lang="en-GB" b="1" dirty="0"/>
              <a:t>Tango</a:t>
            </a:r>
            <a:r>
              <a:rPr lang="en-GB" dirty="0"/>
              <a:t>, also known as Project Tango, is a computer vision project developed by </a:t>
            </a:r>
            <a:r>
              <a:rPr lang="en-GB" u="sng" dirty="0">
                <a:solidFill>
                  <a:srgbClr val="FF0000"/>
                </a:solidFill>
              </a:rPr>
              <a:t>Google</a:t>
            </a:r>
            <a:r>
              <a:rPr lang="en-GB" dirty="0"/>
              <a:t> with a team led by Johnny Lee and Larry Yang. Using various cameras and sensors, Tango mobile devices can </a:t>
            </a:r>
            <a:r>
              <a:rPr lang="en-GB" b="1" dirty="0"/>
              <a:t>map 3D environments in real time</a:t>
            </a:r>
            <a:r>
              <a:rPr lang="en-GB" dirty="0"/>
              <a:t> and </a:t>
            </a:r>
            <a:r>
              <a:rPr lang="en-GB" b="1" dirty="0"/>
              <a:t>perform marker-less inside-out tracking</a:t>
            </a:r>
            <a:r>
              <a:rPr lang="en-GB" dirty="0"/>
              <a:t>.</a:t>
            </a:r>
          </a:p>
          <a:p>
            <a:pPr algn="ctr">
              <a:spcBef>
                <a:spcPts val="600"/>
              </a:spcBef>
            </a:pPr>
            <a:r>
              <a:rPr lang="en-GB" dirty="0"/>
              <a:t>This feature allows the device to become spatially aware and instantly figure out where it is in space.</a:t>
            </a:r>
          </a:p>
          <a:p>
            <a:pPr algn="ctr">
              <a:spcBef>
                <a:spcPts val="600"/>
              </a:spcBef>
            </a:pPr>
            <a:r>
              <a:rPr lang="en-GB" dirty="0"/>
              <a:t>Project Tango has many potential uses, including incorporation into VR and AR Devices and even Google Cardboard. </a:t>
            </a:r>
            <a:endParaRPr lang="it-IT" dirty="0"/>
          </a:p>
        </p:txBody>
      </p:sp>
      <p:sp>
        <p:nvSpPr>
          <p:cNvPr id="12" name="CasellaDiTesto 11"/>
          <p:cNvSpPr txBox="1"/>
          <p:nvPr/>
        </p:nvSpPr>
        <p:spPr>
          <a:xfrm>
            <a:off x="4639207" y="0"/>
            <a:ext cx="4500000" cy="4985980"/>
          </a:xfrm>
          <a:prstGeom prst="rect">
            <a:avLst/>
          </a:prstGeom>
          <a:noFill/>
        </p:spPr>
        <p:txBody>
          <a:bodyPr wrap="square" rtlCol="0">
            <a:spAutoFit/>
          </a:bodyPr>
          <a:lstStyle/>
          <a:p>
            <a:pPr algn="ctr">
              <a:spcBef>
                <a:spcPts val="600"/>
              </a:spcBef>
            </a:pPr>
            <a:endParaRPr lang="en-GB" dirty="0">
              <a:solidFill>
                <a:srgbClr val="FFC000"/>
              </a:solidFill>
              <a:effectLst>
                <a:outerShdw blurRad="38100" dist="38100" dir="2700000" algn="tl">
                  <a:srgbClr val="000000">
                    <a:alpha val="43137"/>
                  </a:srgbClr>
                </a:outerShdw>
              </a:effectLst>
            </a:endParaRPr>
          </a:p>
          <a:p>
            <a:pPr algn="ctr">
              <a:spcBef>
                <a:spcPts val="600"/>
              </a:spcBef>
            </a:pPr>
            <a:r>
              <a:rPr lang="en-GB" dirty="0">
                <a:solidFill>
                  <a:srgbClr val="FFC000"/>
                </a:solidFill>
                <a:effectLst>
                  <a:outerShdw blurRad="38100" dist="38100" dir="2700000" algn="tl">
                    <a:srgbClr val="000000">
                      <a:alpha val="43137"/>
                    </a:srgbClr>
                  </a:outerShdw>
                </a:effectLst>
              </a:rPr>
              <a:t>Uses:</a:t>
            </a:r>
          </a:p>
          <a:p>
            <a:pPr algn="ctr">
              <a:spcBef>
                <a:spcPts val="600"/>
              </a:spcBef>
            </a:pPr>
            <a:endParaRPr lang="en-GB"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Wingdings" panose="05000000000000000000" pitchFamily="2" charset="2"/>
              <a:buChar char="Ø"/>
            </a:pPr>
            <a:r>
              <a:rPr lang="en-GB" dirty="0"/>
              <a:t>City-scale mapping (</a:t>
            </a:r>
            <a:r>
              <a:rPr lang="en-GB" b="1" dirty="0"/>
              <a:t>Google Maps</a:t>
            </a:r>
            <a:r>
              <a:rPr lang="en-GB" dirty="0"/>
              <a:t>)</a:t>
            </a:r>
          </a:p>
          <a:p>
            <a:pPr marL="285750" indent="-285750">
              <a:spcBef>
                <a:spcPts val="600"/>
              </a:spcBef>
              <a:spcAft>
                <a:spcPts val="1200"/>
              </a:spcAft>
              <a:buFont typeface="Wingdings" panose="05000000000000000000" pitchFamily="2" charset="2"/>
              <a:buChar char="Ø"/>
            </a:pPr>
            <a:r>
              <a:rPr lang="en-GB" dirty="0"/>
              <a:t>Rollercoaster experiment</a:t>
            </a:r>
          </a:p>
          <a:p>
            <a:pPr marL="285750" indent="-285750">
              <a:spcBef>
                <a:spcPts val="600"/>
              </a:spcBef>
              <a:spcAft>
                <a:spcPts val="1200"/>
              </a:spcAft>
              <a:buFont typeface="Wingdings" panose="05000000000000000000" pitchFamily="2" charset="2"/>
              <a:buChar char="Ø"/>
            </a:pPr>
            <a:r>
              <a:rPr lang="en-GB" dirty="0"/>
              <a:t>Registration to existing surfaces</a:t>
            </a:r>
          </a:p>
          <a:p>
            <a:pPr marL="285750" indent="-285750">
              <a:spcBef>
                <a:spcPts val="600"/>
              </a:spcBef>
              <a:spcAft>
                <a:spcPts val="1200"/>
              </a:spcAft>
              <a:buFont typeface="Wingdings" panose="05000000000000000000" pitchFamily="2" charset="2"/>
              <a:buChar char="Ø"/>
            </a:pPr>
            <a:r>
              <a:rPr lang="en-GB" dirty="0"/>
              <a:t>Tracking in difficult environments</a:t>
            </a:r>
          </a:p>
          <a:p>
            <a:pPr marL="285750" indent="-285750">
              <a:spcBef>
                <a:spcPts val="600"/>
              </a:spcBef>
              <a:spcAft>
                <a:spcPts val="1200"/>
              </a:spcAft>
              <a:buFont typeface="Wingdings" panose="05000000000000000000" pitchFamily="2" charset="2"/>
              <a:buChar char="Ø"/>
            </a:pPr>
            <a:r>
              <a:rPr lang="en-GB" dirty="0"/>
              <a:t>Real-time 3D room capture</a:t>
            </a:r>
          </a:p>
          <a:p>
            <a:pPr marL="285750" indent="-285750">
              <a:spcBef>
                <a:spcPts val="600"/>
              </a:spcBef>
              <a:spcAft>
                <a:spcPts val="1200"/>
              </a:spcAft>
              <a:buFont typeface="Wingdings" panose="05000000000000000000" pitchFamily="2" charset="2"/>
              <a:buChar char="Ø"/>
            </a:pPr>
            <a:r>
              <a:rPr lang="en-GB" dirty="0"/>
              <a:t>Real-time meshing in Unity with physics</a:t>
            </a:r>
          </a:p>
          <a:p>
            <a:pPr marL="285750" indent="-285750">
              <a:spcBef>
                <a:spcPts val="600"/>
              </a:spcBef>
              <a:spcAft>
                <a:spcPts val="1200"/>
              </a:spcAft>
              <a:buFont typeface="Wingdings" panose="05000000000000000000" pitchFamily="2" charset="2"/>
              <a:buChar char="Ø"/>
            </a:pPr>
            <a:r>
              <a:rPr lang="en-GB" dirty="0"/>
              <a:t>Precise indoor positioning</a:t>
            </a:r>
          </a:p>
          <a:p>
            <a:pPr marL="285750" indent="-285750">
              <a:spcBef>
                <a:spcPts val="600"/>
              </a:spcBef>
              <a:spcAft>
                <a:spcPts val="1200"/>
              </a:spcAft>
              <a:buFont typeface="Wingdings" panose="05000000000000000000" pitchFamily="2" charset="2"/>
              <a:buChar char="Ø"/>
            </a:pPr>
            <a:r>
              <a:rPr lang="en-GB" dirty="0"/>
              <a:t>AR-overlay indoor</a:t>
            </a:r>
          </a:p>
        </p:txBody>
      </p:sp>
    </p:spTree>
    <p:extLst>
      <p:ext uri="{BB962C8B-B14F-4D97-AF65-F5344CB8AC3E}">
        <p14:creationId xmlns:p14="http://schemas.microsoft.com/office/powerpoint/2010/main" val="2057098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886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ARKit</a:t>
            </a:r>
            <a:endParaRPr lang="it-IT" altLang="en-US" sz="2000" i="1" dirty="0">
              <a:latin typeface="Verdana"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376" y="89099"/>
            <a:ext cx="5438775" cy="3057525"/>
          </a:xfrm>
          <a:prstGeom prst="rect">
            <a:avLst/>
          </a:prstGeom>
        </p:spPr>
      </p:pic>
      <p:pic>
        <p:nvPicPr>
          <p:cNvPr id="3" name="Immagine 2"/>
          <p:cNvPicPr>
            <a:picLocks noChangeAspect="1"/>
          </p:cNvPicPr>
          <p:nvPr/>
        </p:nvPicPr>
        <p:blipFill rotWithShape="1">
          <a:blip r:embed="rId3">
            <a:extLst>
              <a:ext uri="{28A0092B-C50C-407E-A947-70E740481C1C}">
                <a14:useLocalDpi xmlns:a14="http://schemas.microsoft.com/office/drawing/2010/main" val="0"/>
              </a:ext>
            </a:extLst>
          </a:blip>
          <a:srcRect l="28300" t="22549" r="27404" b="31461"/>
          <a:stretch/>
        </p:blipFill>
        <p:spPr>
          <a:xfrm>
            <a:off x="0" y="3265646"/>
            <a:ext cx="4053840" cy="234696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131" y="3265646"/>
            <a:ext cx="4130040" cy="2323148"/>
          </a:xfrm>
          <a:prstGeom prst="rect">
            <a:avLst/>
          </a:prstGeom>
        </p:spPr>
      </p:pic>
    </p:spTree>
    <p:extLst>
      <p:ext uri="{BB962C8B-B14F-4D97-AF65-F5344CB8AC3E}">
        <p14:creationId xmlns:p14="http://schemas.microsoft.com/office/powerpoint/2010/main" val="199675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886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ARKit</a:t>
            </a:r>
          </a:p>
        </p:txBody>
      </p:sp>
      <p:sp>
        <p:nvSpPr>
          <p:cNvPr id="7" name="CasellaDiTesto 6"/>
          <p:cNvSpPr txBox="1"/>
          <p:nvPr/>
        </p:nvSpPr>
        <p:spPr>
          <a:xfrm>
            <a:off x="481500" y="1288497"/>
            <a:ext cx="7853775" cy="2308324"/>
          </a:xfrm>
          <a:prstGeom prst="rect">
            <a:avLst/>
          </a:prstGeom>
          <a:noFill/>
        </p:spPr>
        <p:txBody>
          <a:bodyPr wrap="square" rtlCol="0">
            <a:spAutoFit/>
          </a:bodyPr>
          <a:lstStyle/>
          <a:p>
            <a:r>
              <a:rPr lang="en-GB" sz="2400" dirty="0"/>
              <a:t>small movements</a:t>
            </a:r>
            <a:endParaRPr lang="it-IT" sz="2400" dirty="0">
              <a:hlinkClick r:id="rId2"/>
            </a:endParaRPr>
          </a:p>
          <a:p>
            <a:r>
              <a:rPr lang="it-IT" sz="2400" dirty="0">
                <a:hlinkClick r:id="rId2"/>
              </a:rPr>
              <a:t>https://www.youtube.com/watch?v=-o7qr1NpeNI</a:t>
            </a:r>
            <a:endParaRPr lang="it-IT" sz="2400" dirty="0"/>
          </a:p>
          <a:p>
            <a:endParaRPr lang="it-IT" sz="2400" dirty="0"/>
          </a:p>
          <a:p>
            <a:r>
              <a:rPr lang="it-IT" sz="2400" dirty="0" err="1"/>
              <a:t>Very</a:t>
            </a:r>
            <a:r>
              <a:rPr lang="it-IT" sz="2400" dirty="0"/>
              <a:t> </a:t>
            </a:r>
            <a:r>
              <a:rPr lang="it-IT" sz="2400" dirty="0" err="1"/>
              <a:t>extreme</a:t>
            </a:r>
            <a:r>
              <a:rPr lang="it-IT" sz="2400" dirty="0"/>
              <a:t> test</a:t>
            </a:r>
          </a:p>
          <a:p>
            <a:r>
              <a:rPr lang="it-IT" sz="2400" dirty="0">
                <a:hlinkClick r:id="rId3"/>
              </a:rPr>
              <a:t>https://www.youtube.com/watch?v=dMEWp45WAUg</a:t>
            </a:r>
            <a:endParaRPr lang="it-IT" sz="2400" dirty="0"/>
          </a:p>
          <a:p>
            <a:endParaRPr lang="it-IT" sz="2400" dirty="0"/>
          </a:p>
        </p:txBody>
      </p:sp>
    </p:spTree>
    <p:extLst>
      <p:ext uri="{BB962C8B-B14F-4D97-AF65-F5344CB8AC3E}">
        <p14:creationId xmlns:p14="http://schemas.microsoft.com/office/powerpoint/2010/main" val="1821918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27175" y="6335713"/>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Spatial AR</a:t>
            </a:r>
          </a:p>
        </p:txBody>
      </p:sp>
      <p:pic>
        <p:nvPicPr>
          <p:cNvPr id="3" name="Picture 4"/>
          <p:cNvPicPr>
            <a:picLocks noChangeAspect="1"/>
          </p:cNvPicPr>
          <p:nvPr/>
        </p:nvPicPr>
        <p:blipFill>
          <a:blip r:embed="rId2"/>
          <a:stretch>
            <a:fillRect/>
          </a:stretch>
        </p:blipFill>
        <p:spPr>
          <a:xfrm>
            <a:off x="1152896" y="85467"/>
            <a:ext cx="6553200" cy="1244600"/>
          </a:xfrm>
          <a:prstGeom prst="rect">
            <a:avLst/>
          </a:prstGeom>
        </p:spPr>
      </p:pic>
      <p:sp>
        <p:nvSpPr>
          <p:cNvPr id="4" name="Rettangolo arrotondato 2"/>
          <p:cNvSpPr/>
          <p:nvPr/>
        </p:nvSpPr>
        <p:spPr>
          <a:xfrm>
            <a:off x="2717331" y="841039"/>
            <a:ext cx="1552755" cy="514805"/>
          </a:xfrm>
          <a:prstGeom prst="roundRect">
            <a:avLst/>
          </a:prstGeom>
          <a:solidFill>
            <a:srgbClr val="92D05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16"/>
          <p:cNvSpPr txBox="1"/>
          <p:nvPr/>
        </p:nvSpPr>
        <p:spPr>
          <a:xfrm>
            <a:off x="132848" y="1470804"/>
            <a:ext cx="8795492" cy="2062103"/>
          </a:xfrm>
          <a:prstGeom prst="rect">
            <a:avLst/>
          </a:prstGeom>
          <a:noFill/>
        </p:spPr>
        <p:txBody>
          <a:bodyPr wrap="square" rtlCol="0">
            <a:spAutoFit/>
          </a:bodyPr>
          <a:lstStyle/>
          <a:p>
            <a:r>
              <a:rPr lang="en-GB" dirty="0"/>
              <a:t>Until now we have seen “See-through AR” in which a user have to worn an head-mounted-display (or use a smartphone) through witch they can see real world with computer-generated information superimposed on top</a:t>
            </a:r>
          </a:p>
          <a:p>
            <a:endParaRPr lang="en-GB" dirty="0"/>
          </a:p>
          <a:p>
            <a:r>
              <a:rPr lang="en-GB" dirty="0"/>
              <a:t>But, </a:t>
            </a:r>
            <a:r>
              <a:rPr lang="en-GB" b="1" dirty="0">
                <a:solidFill>
                  <a:srgbClr val="FF0000"/>
                </a:solidFill>
              </a:rPr>
              <a:t>there is also another way to do AR projecting computer-generated information directly into user environment</a:t>
            </a:r>
            <a:r>
              <a:rPr lang="en-GB" dirty="0"/>
              <a:t>:</a:t>
            </a:r>
          </a:p>
          <a:p>
            <a:pPr algn="ctr"/>
            <a:r>
              <a:rPr lang="en-GB" sz="2000" b="1" dirty="0"/>
              <a:t>Spatial AR</a:t>
            </a:r>
          </a:p>
        </p:txBody>
      </p:sp>
      <p:sp>
        <p:nvSpPr>
          <p:cNvPr id="6" name="CasellaDiTesto 16"/>
          <p:cNvSpPr txBox="1"/>
          <p:nvPr/>
        </p:nvSpPr>
        <p:spPr>
          <a:xfrm>
            <a:off x="132848" y="3477578"/>
            <a:ext cx="8795492" cy="2308324"/>
          </a:xfrm>
          <a:prstGeom prst="rect">
            <a:avLst/>
          </a:prstGeom>
          <a:noFill/>
        </p:spPr>
        <p:txBody>
          <a:bodyPr wrap="square" rtlCol="0">
            <a:spAutoFit/>
          </a:bodyPr>
          <a:lstStyle/>
          <a:p>
            <a:r>
              <a:rPr lang="en-US" dirty="0"/>
              <a:t>Spatial AR models use a unique combination of physical objects and computer-generated information, and hence they inherit advantages from both. There are no widgets to manipulate, no sliders to move, and no displays to look through (or wear). Instead, we walk around objects, moving in and out to zoom, gazing and focusing on interesting components, all at very high visual, spatial, and temporal fidelity.</a:t>
            </a:r>
          </a:p>
          <a:p>
            <a:r>
              <a:rPr lang="en-US" dirty="0"/>
              <a:t>Spatial AR combine the high level of intuitiveness of physical models with the flexibility and functionality of computer graphics, such as the ability to be quickly altered, animated, saved and updated. </a:t>
            </a:r>
            <a:endParaRPr lang="en-GB" b="1" dirty="0"/>
          </a:p>
        </p:txBody>
      </p:sp>
    </p:spTree>
    <p:extLst>
      <p:ext uri="{BB962C8B-B14F-4D97-AF65-F5344CB8AC3E}">
        <p14:creationId xmlns:p14="http://schemas.microsoft.com/office/powerpoint/2010/main" val="7495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239F4-4BAB-774D-B31C-E54C611349A7}"/>
              </a:ext>
            </a:extLst>
          </p:cNvPr>
          <p:cNvSpPr>
            <a:spLocks noGrp="1"/>
          </p:cNvSpPr>
          <p:nvPr>
            <p:ph type="title"/>
          </p:nvPr>
        </p:nvSpPr>
        <p:spPr/>
        <p:txBody>
          <a:bodyPr/>
          <a:lstStyle/>
          <a:p>
            <a:r>
              <a:rPr lang="it-IT" altLang="en-US" sz="2400" i="1" dirty="0" err="1">
                <a:latin typeface="Verdana" charset="0"/>
              </a:rPr>
              <a:t>Spatial</a:t>
            </a:r>
            <a:r>
              <a:rPr lang="it-IT" altLang="en-US" sz="2400" i="1" dirty="0">
                <a:latin typeface="Verdana" charset="0"/>
              </a:rPr>
              <a:t> AR</a:t>
            </a:r>
            <a:endParaRPr lang="en-GB" sz="2400" dirty="0"/>
          </a:p>
        </p:txBody>
      </p:sp>
      <p:sp>
        <p:nvSpPr>
          <p:cNvPr id="3" name="Content Placeholder 2">
            <a:extLst>
              <a:ext uri="{FF2B5EF4-FFF2-40B4-BE49-F238E27FC236}">
                <a16:creationId xmlns:a16="http://schemas.microsoft.com/office/drawing/2014/main" id="{F09A8210-DBE2-0B4B-9464-E3587112820E}"/>
              </a:ext>
            </a:extLst>
          </p:cNvPr>
          <p:cNvSpPr>
            <a:spLocks noGrp="1"/>
          </p:cNvSpPr>
          <p:nvPr>
            <p:ph idx="1"/>
          </p:nvPr>
        </p:nvSpPr>
        <p:spPr/>
        <p:txBody>
          <a:bodyPr>
            <a:normAutofit/>
          </a:bodyPr>
          <a:lstStyle/>
          <a:p>
            <a:r>
              <a:rPr lang="en-GB" sz="2800" dirty="0"/>
              <a:t>In 2D Spatial AR it is needed to sense:</a:t>
            </a:r>
          </a:p>
          <a:p>
            <a:pPr lvl="1"/>
            <a:r>
              <a:rPr lang="en-GB" sz="2400" dirty="0"/>
              <a:t> the relative position between a projector and the environment</a:t>
            </a:r>
          </a:p>
          <a:p>
            <a:pPr lvl="1"/>
            <a:r>
              <a:rPr lang="en-GB" sz="2400" dirty="0"/>
              <a:t>the environment shape in real time</a:t>
            </a:r>
          </a:p>
          <a:p>
            <a:r>
              <a:rPr lang="en-GB" sz="2800" dirty="0"/>
              <a:t>In 3D Spatial AR it is needed also the user viewpoint in order to adapt the projection as a function of the user eyesight</a:t>
            </a:r>
          </a:p>
        </p:txBody>
      </p:sp>
    </p:spTree>
    <p:extLst>
      <p:ext uri="{BB962C8B-B14F-4D97-AF65-F5344CB8AC3E}">
        <p14:creationId xmlns:p14="http://schemas.microsoft.com/office/powerpoint/2010/main" val="2394244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448" y="613306"/>
            <a:ext cx="3482363" cy="46574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812" y="613306"/>
            <a:ext cx="3493697" cy="2328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812" y="2941606"/>
            <a:ext cx="3493697" cy="2329131"/>
          </a:xfrm>
          <a:prstGeom prst="rect">
            <a:avLst/>
          </a:prstGeom>
        </p:spPr>
      </p:pic>
      <p:sp>
        <p:nvSpPr>
          <p:cNvPr id="5" name="Text Box 3"/>
          <p:cNvSpPr txBox="1">
            <a:spLocks noChangeArrowheads="1"/>
          </p:cNvSpPr>
          <p:nvPr/>
        </p:nvSpPr>
        <p:spPr bwMode="auto">
          <a:xfrm>
            <a:off x="1527175" y="6335713"/>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Spatial AR</a:t>
            </a:r>
          </a:p>
        </p:txBody>
      </p:sp>
      <p:sp>
        <p:nvSpPr>
          <p:cNvPr id="6" name="TextBox 5">
            <a:extLst>
              <a:ext uri="{FF2B5EF4-FFF2-40B4-BE49-F238E27FC236}">
                <a16:creationId xmlns:a16="http://schemas.microsoft.com/office/drawing/2014/main" id="{71878C2B-7A71-1148-B25F-60C7CECBABC2}"/>
              </a:ext>
            </a:extLst>
          </p:cNvPr>
          <p:cNvSpPr txBox="1"/>
          <p:nvPr/>
        </p:nvSpPr>
        <p:spPr>
          <a:xfrm>
            <a:off x="887581" y="5433893"/>
            <a:ext cx="2616870" cy="400110"/>
          </a:xfrm>
          <a:prstGeom prst="rect">
            <a:avLst/>
          </a:prstGeom>
          <a:noFill/>
        </p:spPr>
        <p:txBody>
          <a:bodyPr wrap="none" rtlCol="0">
            <a:spAutoFit/>
          </a:bodyPr>
          <a:lstStyle/>
          <a:p>
            <a:r>
              <a:rPr lang="en-GB" sz="2000" dirty="0">
                <a:hlinkClick r:id="rId5"/>
              </a:rPr>
              <a:t>https://lightform.com/</a:t>
            </a:r>
            <a:r>
              <a:rPr lang="en-GB" sz="2000" dirty="0"/>
              <a:t> </a:t>
            </a:r>
          </a:p>
        </p:txBody>
      </p:sp>
    </p:spTree>
    <p:extLst>
      <p:ext uri="{BB962C8B-B14F-4D97-AF65-F5344CB8AC3E}">
        <p14:creationId xmlns:p14="http://schemas.microsoft.com/office/powerpoint/2010/main" val="1348689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Reality-</a:t>
            </a:r>
            <a:r>
              <a:rPr lang="en-GB" dirty="0" err="1"/>
              <a:t>Virtuality</a:t>
            </a:r>
            <a:r>
              <a:rPr lang="en-GB" dirty="0"/>
              <a:t> </a:t>
            </a:r>
            <a:r>
              <a:rPr lang="en-GB" dirty="0" err="1"/>
              <a:t>Tecnologies</a:t>
            </a:r>
            <a:endParaRPr lang="en-GB" dirty="0"/>
          </a:p>
        </p:txBody>
      </p:sp>
      <p:pic>
        <p:nvPicPr>
          <p:cNvPr id="5" name="Picture 4"/>
          <p:cNvPicPr>
            <a:picLocks noChangeAspect="1"/>
          </p:cNvPicPr>
          <p:nvPr/>
        </p:nvPicPr>
        <p:blipFill>
          <a:blip r:embed="rId2"/>
          <a:stretch>
            <a:fillRect/>
          </a:stretch>
        </p:blipFill>
        <p:spPr>
          <a:xfrm>
            <a:off x="1152896" y="85467"/>
            <a:ext cx="6553200" cy="1244600"/>
          </a:xfrm>
          <a:prstGeom prst="rect">
            <a:avLst/>
          </a:prstGeom>
        </p:spPr>
      </p:pic>
    </p:spTree>
    <p:extLst>
      <p:ext uri="{BB962C8B-B14F-4D97-AF65-F5344CB8AC3E}">
        <p14:creationId xmlns:p14="http://schemas.microsoft.com/office/powerpoint/2010/main" val="1669943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27175" y="6335713"/>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a:latin typeface="Verdana" charset="0"/>
              </a:rPr>
              <a:t>Spatial AR</a:t>
            </a:r>
          </a:p>
        </p:txBody>
      </p:sp>
      <p:sp>
        <p:nvSpPr>
          <p:cNvPr id="5" name="CasellaDiTesto 16"/>
          <p:cNvSpPr txBox="1"/>
          <p:nvPr/>
        </p:nvSpPr>
        <p:spPr>
          <a:xfrm>
            <a:off x="132848" y="148723"/>
            <a:ext cx="8795492" cy="369332"/>
          </a:xfrm>
          <a:prstGeom prst="rect">
            <a:avLst/>
          </a:prstGeom>
          <a:noFill/>
        </p:spPr>
        <p:txBody>
          <a:bodyPr wrap="square" rtlCol="0">
            <a:spAutoFit/>
          </a:bodyPr>
          <a:lstStyle/>
          <a:p>
            <a:pPr algn="ctr"/>
            <a:r>
              <a:rPr lang="en-GB" b="1" dirty="0"/>
              <a:t>2017 Course Project on Augmented reality using Kinect and a projector</a:t>
            </a:r>
          </a:p>
        </p:txBody>
      </p:sp>
      <p:sp>
        <p:nvSpPr>
          <p:cNvPr id="6" name="CasellaDiTesto 16"/>
          <p:cNvSpPr txBox="1"/>
          <p:nvPr/>
        </p:nvSpPr>
        <p:spPr>
          <a:xfrm>
            <a:off x="59523" y="1471882"/>
            <a:ext cx="8942141" cy="369332"/>
          </a:xfrm>
          <a:prstGeom prst="rect">
            <a:avLst/>
          </a:prstGeom>
          <a:noFill/>
        </p:spPr>
        <p:txBody>
          <a:bodyPr wrap="square" rtlCol="0">
            <a:spAutoFit/>
          </a:bodyPr>
          <a:lstStyle/>
          <a:p>
            <a:r>
              <a:rPr lang="en-US" dirty="0">
                <a:hlinkClick r:id="rId2"/>
              </a:rPr>
              <a:t>http://www.miro.ing.unitn.it/index.php/resources/new-media/video/assistive-tabletop-2017</a:t>
            </a:r>
            <a:r>
              <a:rPr lang="en-US" dirty="0"/>
              <a:t> </a:t>
            </a:r>
            <a:endParaRPr lang="en-GB" b="1" dirty="0"/>
          </a:p>
        </p:txBody>
      </p:sp>
    </p:spTree>
    <p:extLst>
      <p:ext uri="{BB962C8B-B14F-4D97-AF65-F5344CB8AC3E}">
        <p14:creationId xmlns:p14="http://schemas.microsoft.com/office/powerpoint/2010/main" val="3188325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DDE2-783A-8C41-9457-C686B4CA68E5}"/>
              </a:ext>
            </a:extLst>
          </p:cNvPr>
          <p:cNvSpPr>
            <a:spLocks noGrp="1"/>
          </p:cNvSpPr>
          <p:nvPr>
            <p:ph type="title"/>
          </p:nvPr>
        </p:nvSpPr>
        <p:spPr/>
        <p:txBody>
          <a:bodyPr/>
          <a:lstStyle/>
          <a:p>
            <a:r>
              <a:rPr lang="en-GB" sz="2800" dirty="0"/>
              <a:t>Taxonomy - EWK</a:t>
            </a:r>
          </a:p>
        </p:txBody>
      </p:sp>
      <p:pic>
        <p:nvPicPr>
          <p:cNvPr id="15" name="Picture 14">
            <a:extLst>
              <a:ext uri="{FF2B5EF4-FFF2-40B4-BE49-F238E27FC236}">
                <a16:creationId xmlns:a16="http://schemas.microsoft.com/office/drawing/2014/main" id="{966B5270-2CED-B642-9B58-89DFE202A232}"/>
              </a:ext>
            </a:extLst>
          </p:cNvPr>
          <p:cNvPicPr>
            <a:picLocks noChangeAspect="1"/>
          </p:cNvPicPr>
          <p:nvPr/>
        </p:nvPicPr>
        <p:blipFill>
          <a:blip r:embed="rId2"/>
          <a:stretch>
            <a:fillRect/>
          </a:stretch>
        </p:blipFill>
        <p:spPr>
          <a:xfrm>
            <a:off x="0" y="2028617"/>
            <a:ext cx="9144000" cy="2800765"/>
          </a:xfrm>
          <a:prstGeom prst="rect">
            <a:avLst/>
          </a:prstGeom>
        </p:spPr>
      </p:pic>
    </p:spTree>
    <p:extLst>
      <p:ext uri="{BB962C8B-B14F-4D97-AF65-F5344CB8AC3E}">
        <p14:creationId xmlns:p14="http://schemas.microsoft.com/office/powerpoint/2010/main" val="259594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DDE2-783A-8C41-9457-C686B4CA68E5}"/>
              </a:ext>
            </a:extLst>
          </p:cNvPr>
          <p:cNvSpPr>
            <a:spLocks noGrp="1"/>
          </p:cNvSpPr>
          <p:nvPr>
            <p:ph type="title"/>
          </p:nvPr>
        </p:nvSpPr>
        <p:spPr/>
        <p:txBody>
          <a:bodyPr/>
          <a:lstStyle/>
          <a:p>
            <a:r>
              <a:rPr lang="en-GB" sz="2800" dirty="0"/>
              <a:t>Taxonomy - RF</a:t>
            </a:r>
          </a:p>
        </p:txBody>
      </p:sp>
      <p:pic>
        <p:nvPicPr>
          <p:cNvPr id="3" name="Picture 2">
            <a:extLst>
              <a:ext uri="{FF2B5EF4-FFF2-40B4-BE49-F238E27FC236}">
                <a16:creationId xmlns:a16="http://schemas.microsoft.com/office/drawing/2014/main" id="{BF9656B6-C010-1245-8F73-8693513531E7}"/>
              </a:ext>
            </a:extLst>
          </p:cNvPr>
          <p:cNvPicPr>
            <a:picLocks noChangeAspect="1"/>
          </p:cNvPicPr>
          <p:nvPr/>
        </p:nvPicPr>
        <p:blipFill>
          <a:blip r:embed="rId2"/>
          <a:stretch>
            <a:fillRect/>
          </a:stretch>
        </p:blipFill>
        <p:spPr>
          <a:xfrm>
            <a:off x="0" y="1645478"/>
            <a:ext cx="9144000" cy="3567043"/>
          </a:xfrm>
          <a:prstGeom prst="rect">
            <a:avLst/>
          </a:prstGeom>
        </p:spPr>
      </p:pic>
    </p:spTree>
    <p:extLst>
      <p:ext uri="{BB962C8B-B14F-4D97-AF65-F5344CB8AC3E}">
        <p14:creationId xmlns:p14="http://schemas.microsoft.com/office/powerpoint/2010/main" val="3767549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DDE2-783A-8C41-9457-C686B4CA68E5}"/>
              </a:ext>
            </a:extLst>
          </p:cNvPr>
          <p:cNvSpPr>
            <a:spLocks noGrp="1"/>
          </p:cNvSpPr>
          <p:nvPr>
            <p:ph type="title"/>
          </p:nvPr>
        </p:nvSpPr>
        <p:spPr/>
        <p:txBody>
          <a:bodyPr/>
          <a:lstStyle/>
          <a:p>
            <a:r>
              <a:rPr lang="en-GB" sz="2800" dirty="0"/>
              <a:t>Taxonomy – EP (</a:t>
            </a:r>
            <a:r>
              <a:rPr lang="en-GB" sz="2800" dirty="0" err="1"/>
              <a:t>Immersiveness</a:t>
            </a:r>
            <a:r>
              <a:rPr lang="en-GB" sz="2800" dirty="0"/>
              <a:t>)</a:t>
            </a:r>
          </a:p>
        </p:txBody>
      </p:sp>
      <p:pic>
        <p:nvPicPr>
          <p:cNvPr id="4" name="Picture 3">
            <a:extLst>
              <a:ext uri="{FF2B5EF4-FFF2-40B4-BE49-F238E27FC236}">
                <a16:creationId xmlns:a16="http://schemas.microsoft.com/office/drawing/2014/main" id="{ED4A5230-26FF-E04B-9400-91A6B8E5E209}"/>
              </a:ext>
            </a:extLst>
          </p:cNvPr>
          <p:cNvPicPr>
            <a:picLocks noChangeAspect="1"/>
          </p:cNvPicPr>
          <p:nvPr/>
        </p:nvPicPr>
        <p:blipFill>
          <a:blip r:embed="rId2"/>
          <a:stretch>
            <a:fillRect/>
          </a:stretch>
        </p:blipFill>
        <p:spPr>
          <a:xfrm>
            <a:off x="0" y="1687024"/>
            <a:ext cx="9144000" cy="3483952"/>
          </a:xfrm>
          <a:prstGeom prst="rect">
            <a:avLst/>
          </a:prstGeom>
        </p:spPr>
      </p:pic>
    </p:spTree>
    <p:extLst>
      <p:ext uri="{BB962C8B-B14F-4D97-AF65-F5344CB8AC3E}">
        <p14:creationId xmlns:p14="http://schemas.microsoft.com/office/powerpoint/2010/main" val="1289025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EA0AC4-1D89-3F4F-ADE0-77E8A5551786}"/>
              </a:ext>
            </a:extLst>
          </p:cNvPr>
          <p:cNvPicPr>
            <a:picLocks noChangeAspect="1"/>
          </p:cNvPicPr>
          <p:nvPr/>
        </p:nvPicPr>
        <p:blipFill>
          <a:blip r:embed="rId2"/>
          <a:stretch>
            <a:fillRect/>
          </a:stretch>
        </p:blipFill>
        <p:spPr>
          <a:xfrm>
            <a:off x="581891" y="720596"/>
            <a:ext cx="7481454" cy="4227776"/>
          </a:xfrm>
          <a:prstGeom prst="rect">
            <a:avLst/>
          </a:prstGeom>
        </p:spPr>
      </p:pic>
      <p:sp>
        <p:nvSpPr>
          <p:cNvPr id="3" name="Title 1">
            <a:extLst>
              <a:ext uri="{FF2B5EF4-FFF2-40B4-BE49-F238E27FC236}">
                <a16:creationId xmlns:a16="http://schemas.microsoft.com/office/drawing/2014/main" id="{459A4196-2B61-5647-8B65-D76A9FFEC881}"/>
              </a:ext>
            </a:extLst>
          </p:cNvPr>
          <p:cNvSpPr txBox="1">
            <a:spLocks/>
          </p:cNvSpPr>
          <p:nvPr/>
        </p:nvSpPr>
        <p:spPr>
          <a:xfrm>
            <a:off x="1277814" y="6205538"/>
            <a:ext cx="7408985" cy="538162"/>
          </a:xfrm>
          <a:prstGeom prst="rect">
            <a:avLst/>
          </a:prstGeom>
        </p:spPr>
        <p:txBody>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en-GB" sz="2800" dirty="0"/>
              <a:t>Taxonomy – some devices</a:t>
            </a:r>
          </a:p>
        </p:txBody>
      </p:sp>
    </p:spTree>
    <p:extLst>
      <p:ext uri="{BB962C8B-B14F-4D97-AF65-F5344CB8AC3E}">
        <p14:creationId xmlns:p14="http://schemas.microsoft.com/office/powerpoint/2010/main" val="417895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Reality-</a:t>
            </a:r>
            <a:r>
              <a:rPr lang="en-GB" dirty="0" err="1"/>
              <a:t>Virtuality</a:t>
            </a:r>
            <a:r>
              <a:rPr lang="en-GB" dirty="0"/>
              <a:t> </a:t>
            </a:r>
            <a:r>
              <a:rPr lang="en-GB" dirty="0" err="1"/>
              <a:t>Tecnologies</a:t>
            </a:r>
            <a:endParaRPr lang="en-GB" dirty="0"/>
          </a:p>
        </p:txBody>
      </p:sp>
      <p:pic>
        <p:nvPicPr>
          <p:cNvPr id="5" name="Picture 4"/>
          <p:cNvPicPr>
            <a:picLocks noChangeAspect="1"/>
          </p:cNvPicPr>
          <p:nvPr/>
        </p:nvPicPr>
        <p:blipFill>
          <a:blip r:embed="rId2"/>
          <a:stretch>
            <a:fillRect/>
          </a:stretch>
        </p:blipFill>
        <p:spPr>
          <a:xfrm>
            <a:off x="1152896" y="85467"/>
            <a:ext cx="6553200" cy="1244600"/>
          </a:xfrm>
          <a:prstGeom prst="rect">
            <a:avLst/>
          </a:prstGeom>
        </p:spPr>
      </p:pic>
      <p:sp>
        <p:nvSpPr>
          <p:cNvPr id="6" name="Text Box 5"/>
          <p:cNvSpPr txBox="1">
            <a:spLocks noChangeArrowheads="1"/>
          </p:cNvSpPr>
          <p:nvPr/>
        </p:nvSpPr>
        <p:spPr bwMode="auto">
          <a:xfrm>
            <a:off x="6243009" y="1461376"/>
            <a:ext cx="168466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it-IT" altLang="en-US" sz="1800" dirty="0"/>
              <a:t>VR </a:t>
            </a:r>
            <a:r>
              <a:rPr lang="it-IT" altLang="en-US" sz="1800" dirty="0" err="1"/>
              <a:t>Headset</a:t>
            </a:r>
            <a:endParaRPr lang="it-IT" altLang="en-US" sz="1800" dirty="0"/>
          </a:p>
          <a:p>
            <a:pPr algn="ctr" eaLnBrk="1" hangingPunct="1">
              <a:spcBef>
                <a:spcPct val="50000"/>
              </a:spcBef>
            </a:pPr>
            <a:r>
              <a:rPr lang="it-IT" altLang="en-US" sz="1800" dirty="0" err="1"/>
              <a:t>Cardboard</a:t>
            </a:r>
            <a:endParaRPr lang="it-IT" altLang="en-US" sz="1800" dirty="0"/>
          </a:p>
        </p:txBody>
      </p:sp>
      <p:sp>
        <p:nvSpPr>
          <p:cNvPr id="8" name="Text Box 5"/>
          <p:cNvSpPr txBox="1">
            <a:spLocks noChangeArrowheads="1"/>
          </p:cNvSpPr>
          <p:nvPr/>
        </p:nvSpPr>
        <p:spPr bwMode="auto">
          <a:xfrm>
            <a:off x="4429496" y="1876296"/>
            <a:ext cx="168466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it-IT" altLang="en-US" sz="1800" dirty="0"/>
              <a:t>VR </a:t>
            </a:r>
            <a:r>
              <a:rPr lang="it-IT" altLang="en-US" sz="1800" dirty="0" err="1"/>
              <a:t>Headset</a:t>
            </a:r>
            <a:endParaRPr lang="it-IT" altLang="en-US" sz="1800" dirty="0"/>
          </a:p>
          <a:p>
            <a:pPr algn="ctr" eaLnBrk="1" hangingPunct="1">
              <a:spcBef>
                <a:spcPct val="50000"/>
              </a:spcBef>
            </a:pPr>
            <a:r>
              <a:rPr lang="it-IT" altLang="en-US" sz="1800" dirty="0"/>
              <a:t>Camera </a:t>
            </a:r>
            <a:r>
              <a:rPr lang="it-IT" altLang="en-US" sz="1800" dirty="0" err="1"/>
              <a:t>view</a:t>
            </a:r>
            <a:endParaRPr lang="it-IT" altLang="en-US" sz="1800" dirty="0"/>
          </a:p>
          <a:p>
            <a:pPr algn="ctr" eaLnBrk="1" hangingPunct="1">
              <a:spcBef>
                <a:spcPct val="50000"/>
              </a:spcBef>
            </a:pPr>
            <a:r>
              <a:rPr lang="it-IT" altLang="en-US" sz="1800" dirty="0" err="1"/>
              <a:t>Leap</a:t>
            </a:r>
            <a:r>
              <a:rPr lang="it-IT" altLang="en-US" sz="1800" dirty="0"/>
              <a:t> </a:t>
            </a:r>
            <a:r>
              <a:rPr lang="it-IT" altLang="en-US" sz="1800" dirty="0" err="1"/>
              <a:t>motion</a:t>
            </a:r>
            <a:endParaRPr lang="it-IT" altLang="en-US" sz="1800" dirty="0"/>
          </a:p>
          <a:p>
            <a:pPr algn="ctr" eaLnBrk="1" hangingPunct="1">
              <a:spcBef>
                <a:spcPct val="50000"/>
              </a:spcBef>
            </a:pPr>
            <a:r>
              <a:rPr lang="it-IT" altLang="en-US" sz="1800" dirty="0"/>
              <a:t>MR </a:t>
            </a:r>
            <a:r>
              <a:rPr lang="it-IT" altLang="en-US" sz="1800" dirty="0" err="1"/>
              <a:t>Headset</a:t>
            </a:r>
            <a:endParaRPr lang="it-IT" altLang="en-US" sz="1800" dirty="0"/>
          </a:p>
          <a:p>
            <a:pPr algn="ctr" eaLnBrk="1" hangingPunct="1">
              <a:spcBef>
                <a:spcPct val="50000"/>
              </a:spcBef>
            </a:pPr>
            <a:r>
              <a:rPr lang="it-IT" altLang="en-US" sz="1800" dirty="0" err="1"/>
              <a:t>Haptic</a:t>
            </a:r>
            <a:r>
              <a:rPr lang="it-IT" altLang="en-US" sz="1800" dirty="0"/>
              <a:t> </a:t>
            </a:r>
            <a:r>
              <a:rPr lang="it-IT" altLang="en-US" sz="1800" dirty="0" err="1"/>
              <a:t>sensor</a:t>
            </a:r>
            <a:endParaRPr lang="it-IT" altLang="en-US" sz="1800" dirty="0"/>
          </a:p>
        </p:txBody>
      </p:sp>
      <p:sp>
        <p:nvSpPr>
          <p:cNvPr id="9" name="Text Box 5"/>
          <p:cNvSpPr txBox="1">
            <a:spLocks noChangeArrowheads="1"/>
          </p:cNvSpPr>
          <p:nvPr/>
        </p:nvSpPr>
        <p:spPr bwMode="auto">
          <a:xfrm>
            <a:off x="2687832" y="3049699"/>
            <a:ext cx="168466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it-IT" altLang="en-US" sz="1800" dirty="0"/>
              <a:t>AR </a:t>
            </a:r>
            <a:r>
              <a:rPr lang="it-IT" altLang="en-US" sz="1800" dirty="0" err="1"/>
              <a:t>ToolKit</a:t>
            </a:r>
            <a:endParaRPr lang="it-IT" altLang="en-US" sz="1800" dirty="0"/>
          </a:p>
          <a:p>
            <a:pPr algn="ctr" eaLnBrk="1" hangingPunct="1">
              <a:spcBef>
                <a:spcPct val="50000"/>
              </a:spcBef>
            </a:pPr>
            <a:r>
              <a:rPr lang="it-IT" altLang="en-US" sz="1800" dirty="0"/>
              <a:t>AR kit</a:t>
            </a:r>
          </a:p>
          <a:p>
            <a:pPr algn="ctr" eaLnBrk="1" hangingPunct="1">
              <a:spcBef>
                <a:spcPct val="50000"/>
              </a:spcBef>
            </a:pPr>
            <a:r>
              <a:rPr lang="it-IT" altLang="en-US" sz="1800" dirty="0"/>
              <a:t>Hololens</a:t>
            </a:r>
          </a:p>
          <a:p>
            <a:pPr algn="ctr" eaLnBrk="1" hangingPunct="1">
              <a:spcBef>
                <a:spcPct val="50000"/>
              </a:spcBef>
            </a:pPr>
            <a:r>
              <a:rPr lang="it-IT" altLang="en-US" sz="1800" dirty="0" err="1"/>
              <a:t>Projectors</a:t>
            </a:r>
            <a:r>
              <a:rPr lang="it-IT" altLang="en-US" sz="1800" dirty="0"/>
              <a:t> </a:t>
            </a:r>
          </a:p>
        </p:txBody>
      </p:sp>
      <p:sp>
        <p:nvSpPr>
          <p:cNvPr id="10" name="Text Box 5"/>
          <p:cNvSpPr txBox="1">
            <a:spLocks noChangeArrowheads="1"/>
          </p:cNvSpPr>
          <p:nvPr/>
        </p:nvSpPr>
        <p:spPr bwMode="auto">
          <a:xfrm>
            <a:off x="947659" y="4312094"/>
            <a:ext cx="16846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it-IT" altLang="en-US" sz="1800" dirty="0" err="1"/>
              <a:t>Finally</a:t>
            </a:r>
            <a:r>
              <a:rPr lang="it-IT" altLang="en-US" sz="1800" dirty="0"/>
              <a:t>, the human</a:t>
            </a:r>
          </a:p>
        </p:txBody>
      </p:sp>
      <p:sp>
        <p:nvSpPr>
          <p:cNvPr id="11" name="Rettangolo arrotondato 10"/>
          <p:cNvSpPr/>
          <p:nvPr/>
        </p:nvSpPr>
        <p:spPr>
          <a:xfrm>
            <a:off x="6288655" y="1488750"/>
            <a:ext cx="1552755" cy="757456"/>
          </a:xfrm>
          <a:prstGeom prst="roundRect">
            <a:avLst/>
          </a:prstGeom>
          <a:solidFill>
            <a:srgbClr val="FFC00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arrotondato 11"/>
          <p:cNvSpPr/>
          <p:nvPr/>
        </p:nvSpPr>
        <p:spPr>
          <a:xfrm>
            <a:off x="4495451" y="1841791"/>
            <a:ext cx="1552755" cy="2134988"/>
          </a:xfrm>
          <a:prstGeom prst="roundRect">
            <a:avLst/>
          </a:prstGeom>
          <a:solidFill>
            <a:srgbClr val="C0000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arrotondato 12"/>
          <p:cNvSpPr/>
          <p:nvPr/>
        </p:nvSpPr>
        <p:spPr>
          <a:xfrm>
            <a:off x="2747893" y="2960801"/>
            <a:ext cx="1552755" cy="1756241"/>
          </a:xfrm>
          <a:prstGeom prst="roundRect">
            <a:avLst/>
          </a:prstGeom>
          <a:solidFill>
            <a:srgbClr val="92D05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14" name="Rettangolo arrotondato 13"/>
          <p:cNvSpPr/>
          <p:nvPr/>
        </p:nvSpPr>
        <p:spPr>
          <a:xfrm>
            <a:off x="1010772" y="4230352"/>
            <a:ext cx="1552755" cy="816102"/>
          </a:xfrm>
          <a:prstGeom prst="roundRect">
            <a:avLst/>
          </a:prstGeom>
          <a:solidFill>
            <a:srgbClr val="00B0F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0742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VR </a:t>
            </a:r>
            <a:r>
              <a:rPr lang="en-GB" dirty="0" err="1"/>
              <a:t>Tecnologies</a:t>
            </a:r>
            <a:endParaRPr lang="en-GB" dirty="0"/>
          </a:p>
        </p:txBody>
      </p:sp>
      <p:sp>
        <p:nvSpPr>
          <p:cNvPr id="11" name="CasellaDiTesto 10"/>
          <p:cNvSpPr txBox="1"/>
          <p:nvPr/>
        </p:nvSpPr>
        <p:spPr>
          <a:xfrm>
            <a:off x="1" y="1820124"/>
            <a:ext cx="6288654" cy="3339376"/>
          </a:xfrm>
          <a:prstGeom prst="rect">
            <a:avLst/>
          </a:prstGeom>
          <a:noFill/>
        </p:spPr>
        <p:txBody>
          <a:bodyPr wrap="square" rtlCol="0">
            <a:spAutoFit/>
          </a:bodyPr>
          <a:lstStyle/>
          <a:p>
            <a:pPr algn="ctr">
              <a:spcBef>
                <a:spcPts val="600"/>
              </a:spcBef>
            </a:pPr>
            <a:r>
              <a:rPr lang="it-IT" sz="2200" dirty="0" err="1">
                <a:solidFill>
                  <a:srgbClr val="FFC000"/>
                </a:solidFill>
                <a:effectLst>
                  <a:outerShdw blurRad="38100" dist="38100" dir="2700000" algn="tl">
                    <a:srgbClr val="000000">
                      <a:alpha val="43137"/>
                    </a:srgbClr>
                  </a:outerShdw>
                </a:effectLst>
              </a:rPr>
              <a:t>Aims</a:t>
            </a:r>
            <a:r>
              <a:rPr lang="it-IT" sz="2200" dirty="0">
                <a:solidFill>
                  <a:srgbClr val="FFC000"/>
                </a:solidFill>
                <a:effectLst>
                  <a:outerShdw blurRad="38100" dist="38100" dir="2700000" algn="tl">
                    <a:srgbClr val="000000">
                      <a:alpha val="43137"/>
                    </a:srgbClr>
                  </a:outerShdw>
                </a:effectLst>
              </a:rPr>
              <a:t>:</a:t>
            </a:r>
          </a:p>
          <a:p>
            <a:pPr marL="285750" indent="-285750">
              <a:spcBef>
                <a:spcPts val="600"/>
              </a:spcBef>
              <a:spcAft>
                <a:spcPts val="1200"/>
              </a:spcAft>
              <a:buFont typeface="Courier New" panose="02070309020205020404" pitchFamily="49" charset="0"/>
              <a:buChar char="o"/>
            </a:pPr>
            <a:r>
              <a:rPr lang="en-GB" sz="2200" b="1" dirty="0"/>
              <a:t>Interactive -</a:t>
            </a:r>
            <a:r>
              <a:rPr lang="en-GB" sz="2200" dirty="0"/>
              <a:t> The user’s input controls the system and guides the behaviour of the VR experience, while also modifying the virtual environment.</a:t>
            </a:r>
          </a:p>
          <a:p>
            <a:pPr marL="285750" indent="-285750">
              <a:spcBef>
                <a:spcPts val="600"/>
              </a:spcBef>
              <a:spcAft>
                <a:spcPts val="1200"/>
              </a:spcAft>
              <a:buFont typeface="Courier New" panose="02070309020205020404" pitchFamily="49" charset="0"/>
              <a:buChar char="o"/>
            </a:pPr>
            <a:r>
              <a:rPr lang="en-GB" sz="2200" b="1" dirty="0"/>
              <a:t>Immersive -</a:t>
            </a:r>
            <a:r>
              <a:rPr lang="en-GB" sz="2200" dirty="0"/>
              <a:t> An experience that provide a sense of presence as well as a sense of engagement.</a:t>
            </a:r>
          </a:p>
          <a:p>
            <a:pPr marL="285750" indent="-285750">
              <a:spcBef>
                <a:spcPts val="600"/>
              </a:spcBef>
              <a:spcAft>
                <a:spcPts val="1200"/>
              </a:spcAft>
              <a:buFont typeface="Courier New" panose="02070309020205020404" pitchFamily="49" charset="0"/>
              <a:buChar char="o"/>
            </a:pPr>
            <a:r>
              <a:rPr lang="en-GB" sz="2200" b="1" dirty="0"/>
              <a:t>Synthetic -</a:t>
            </a:r>
            <a:r>
              <a:rPr lang="en-GB" sz="2200" dirty="0"/>
              <a:t> The environment is artificial, created by a computer in real-time.</a:t>
            </a:r>
            <a:endParaRPr lang="it-IT" sz="2200" dirty="0"/>
          </a:p>
        </p:txBody>
      </p:sp>
      <p:sp>
        <p:nvSpPr>
          <p:cNvPr id="13" name="CasellaDiTesto 12"/>
          <p:cNvSpPr txBox="1"/>
          <p:nvPr/>
        </p:nvSpPr>
        <p:spPr>
          <a:xfrm>
            <a:off x="6262777" y="1535352"/>
            <a:ext cx="2881223" cy="2554545"/>
          </a:xfrm>
          <a:prstGeom prst="rect">
            <a:avLst/>
          </a:prstGeom>
          <a:noFill/>
        </p:spPr>
        <p:txBody>
          <a:bodyPr wrap="square" rtlCol="0">
            <a:spAutoFit/>
          </a:bodyPr>
          <a:lstStyle/>
          <a:p>
            <a:pPr algn="ctr">
              <a:spcBef>
                <a:spcPts val="1800"/>
              </a:spcBef>
            </a:pPr>
            <a:r>
              <a:rPr lang="it-IT" sz="2000" dirty="0" err="1">
                <a:solidFill>
                  <a:srgbClr val="FFC000"/>
                </a:solidFill>
                <a:effectLst>
                  <a:outerShdw blurRad="38100" dist="38100" dir="2700000" algn="tl">
                    <a:srgbClr val="000000">
                      <a:alpha val="43137"/>
                    </a:srgbClr>
                  </a:outerShdw>
                </a:effectLst>
              </a:rPr>
              <a:t>Main</a:t>
            </a:r>
            <a:r>
              <a:rPr lang="it-IT" sz="2000" dirty="0">
                <a:solidFill>
                  <a:srgbClr val="FFC000"/>
                </a:solidFill>
                <a:effectLst>
                  <a:outerShdw blurRad="38100" dist="38100" dir="2700000" algn="tl">
                    <a:srgbClr val="000000">
                      <a:alpha val="43137"/>
                    </a:srgbClr>
                  </a:outerShdw>
                </a:effectLst>
              </a:rPr>
              <a:t> </a:t>
            </a:r>
            <a:r>
              <a:rPr lang="it-IT" sz="2000" dirty="0" err="1">
                <a:solidFill>
                  <a:srgbClr val="FFC000"/>
                </a:solidFill>
                <a:effectLst>
                  <a:outerShdw blurRad="38100" dist="38100" dir="2700000" algn="tl">
                    <a:srgbClr val="000000">
                      <a:alpha val="43137"/>
                    </a:srgbClr>
                  </a:outerShdw>
                </a:effectLst>
              </a:rPr>
              <a:t>Devices</a:t>
            </a:r>
            <a:r>
              <a:rPr lang="it-IT" sz="2000" dirty="0">
                <a:solidFill>
                  <a:srgbClr val="FFC000"/>
                </a:solidFill>
                <a:effectLst>
                  <a:outerShdw blurRad="38100" dist="38100" dir="2700000" algn="tl">
                    <a:srgbClr val="000000">
                      <a:alpha val="43137"/>
                    </a:srgbClr>
                  </a:outerShdw>
                </a:effectLst>
              </a:rPr>
              <a:t>:</a:t>
            </a:r>
          </a:p>
          <a:p>
            <a:pPr marL="285750" indent="-285750">
              <a:spcBef>
                <a:spcPts val="1800"/>
              </a:spcBef>
              <a:buFont typeface="Wingdings" panose="05000000000000000000" pitchFamily="2" charset="2"/>
              <a:buChar char="Ø"/>
            </a:pPr>
            <a:r>
              <a:rPr lang="it-IT" sz="2000" dirty="0" err="1"/>
              <a:t>Daydream</a:t>
            </a:r>
            <a:endParaRPr lang="it-IT" sz="2000" dirty="0"/>
          </a:p>
          <a:p>
            <a:pPr marL="285750" indent="-285750">
              <a:spcBef>
                <a:spcPts val="1800"/>
              </a:spcBef>
              <a:buFont typeface="Wingdings" panose="05000000000000000000" pitchFamily="2" charset="2"/>
              <a:buChar char="Ø"/>
            </a:pPr>
            <a:r>
              <a:rPr lang="it-IT" sz="2000" dirty="0" err="1"/>
              <a:t>Htc</a:t>
            </a:r>
            <a:r>
              <a:rPr lang="it-IT" sz="2000" dirty="0"/>
              <a:t> Vive</a:t>
            </a:r>
          </a:p>
          <a:p>
            <a:pPr marL="285750" indent="-285750">
              <a:spcBef>
                <a:spcPts val="1800"/>
              </a:spcBef>
              <a:buFont typeface="Wingdings" panose="05000000000000000000" pitchFamily="2" charset="2"/>
              <a:buChar char="Ø"/>
            </a:pPr>
            <a:r>
              <a:rPr lang="it-IT" sz="2000" dirty="0" err="1"/>
              <a:t>Oculus</a:t>
            </a:r>
            <a:endParaRPr lang="it-IT" sz="2000" dirty="0"/>
          </a:p>
          <a:p>
            <a:pPr marL="285750" indent="-285750">
              <a:spcBef>
                <a:spcPts val="1800"/>
              </a:spcBef>
              <a:buFont typeface="Arial" panose="020B0604020202020204" pitchFamily="34" charset="0"/>
              <a:buChar char="•"/>
            </a:pPr>
            <a:endParaRPr lang="it-IT" sz="2000" dirty="0"/>
          </a:p>
        </p:txBody>
      </p:sp>
      <p:pic>
        <p:nvPicPr>
          <p:cNvPr id="14" name="Picture 4"/>
          <p:cNvPicPr>
            <a:picLocks noChangeAspect="1"/>
          </p:cNvPicPr>
          <p:nvPr/>
        </p:nvPicPr>
        <p:blipFill>
          <a:blip r:embed="rId2"/>
          <a:stretch>
            <a:fillRect/>
          </a:stretch>
        </p:blipFill>
        <p:spPr>
          <a:xfrm>
            <a:off x="1152896" y="85467"/>
            <a:ext cx="6553200" cy="1244600"/>
          </a:xfrm>
          <a:prstGeom prst="rect">
            <a:avLst/>
          </a:prstGeom>
        </p:spPr>
      </p:pic>
      <p:sp>
        <p:nvSpPr>
          <p:cNvPr id="3" name="Rettangolo arrotondato 2"/>
          <p:cNvSpPr/>
          <p:nvPr/>
        </p:nvSpPr>
        <p:spPr>
          <a:xfrm>
            <a:off x="6288655" y="875543"/>
            <a:ext cx="1552755" cy="514805"/>
          </a:xfrm>
          <a:prstGeom prst="roundRect">
            <a:avLst/>
          </a:prstGeom>
          <a:solidFill>
            <a:srgbClr val="FFC000">
              <a:alpha val="2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7" name="Immagine 6"/>
          <p:cNvPicPr>
            <a:picLocks/>
          </p:cNvPicPr>
          <p:nvPr/>
        </p:nvPicPr>
        <p:blipFill>
          <a:blip r:embed="rId3">
            <a:extLst>
              <a:ext uri="{28A0092B-C50C-407E-A947-70E740481C1C}">
                <a14:useLocalDpi xmlns:a14="http://schemas.microsoft.com/office/drawing/2010/main" val="0"/>
              </a:ext>
            </a:extLst>
          </a:blip>
          <a:stretch>
            <a:fillRect/>
          </a:stretch>
        </p:blipFill>
        <p:spPr>
          <a:xfrm>
            <a:off x="6011389" y="4170773"/>
            <a:ext cx="2880000" cy="180000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22489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57150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Daydream</a:t>
            </a:r>
            <a:r>
              <a:rPr lang="it-IT" altLang="en-US" sz="2000" i="1" dirty="0">
                <a:latin typeface="Verdana" charset="0"/>
              </a:rPr>
              <a:t> (Smartphone </a:t>
            </a:r>
            <a:r>
              <a:rPr lang="it-IT" altLang="en-US" sz="2000" i="1" dirty="0" err="1">
                <a:latin typeface="Verdana" charset="0"/>
              </a:rPr>
              <a:t>based</a:t>
            </a:r>
            <a:r>
              <a:rPr lang="it-IT" altLang="en-US" sz="2000" i="1" dirty="0">
                <a:latin typeface="Verdana" charset="0"/>
              </a:rPr>
              <a:t>) </a:t>
            </a:r>
            <a:r>
              <a:rPr lang="it-IT" altLang="en-US" sz="2000" i="1" dirty="0" err="1">
                <a:solidFill>
                  <a:srgbClr val="FF0000"/>
                </a:solidFill>
                <a:latin typeface="Verdana" charset="0"/>
              </a:rPr>
              <a:t>CardBoard</a:t>
            </a:r>
            <a:endParaRPr lang="it-IT" altLang="en-US" sz="2000" i="1" dirty="0">
              <a:solidFill>
                <a:srgbClr val="FF0000"/>
              </a:solidFill>
              <a:latin typeface="Verdana" charset="0"/>
            </a:endParaRPr>
          </a:p>
        </p:txBody>
      </p:sp>
      <p:pic>
        <p:nvPicPr>
          <p:cNvPr id="9" name="Immagine 8"/>
          <p:cNvPicPr>
            <a:picLocks noChangeAspect="1"/>
          </p:cNvPicPr>
          <p:nvPr/>
        </p:nvPicPr>
        <p:blipFill rotWithShape="1">
          <a:blip r:embed="rId2">
            <a:extLst>
              <a:ext uri="{28A0092B-C50C-407E-A947-70E740481C1C}">
                <a14:useLocalDpi xmlns:a14="http://schemas.microsoft.com/office/drawing/2010/main" val="0"/>
              </a:ext>
            </a:extLst>
          </a:blip>
          <a:srcRect l="8563" t="1218" r="9555" b="807"/>
          <a:stretch/>
        </p:blipFill>
        <p:spPr>
          <a:xfrm>
            <a:off x="3504563" y="3948865"/>
            <a:ext cx="2577060" cy="1858607"/>
          </a:xfrm>
          <a:prstGeom prst="rect">
            <a:avLst/>
          </a:prstGeom>
        </p:spPr>
      </p:pic>
      <p:sp>
        <p:nvSpPr>
          <p:cNvPr id="10" name="CasellaDiTesto 9"/>
          <p:cNvSpPr txBox="1"/>
          <p:nvPr/>
        </p:nvSpPr>
        <p:spPr>
          <a:xfrm>
            <a:off x="915" y="-1297"/>
            <a:ext cx="4500000" cy="3985706"/>
          </a:xfrm>
          <a:prstGeom prst="rect">
            <a:avLst/>
          </a:prstGeom>
          <a:noFill/>
        </p:spPr>
        <p:txBody>
          <a:bodyPr wrap="square" rtlCol="0">
            <a:spAutoFit/>
          </a:bodyPr>
          <a:lstStyle/>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algn="ctr">
              <a:spcBef>
                <a:spcPts val="600"/>
              </a:spcBef>
            </a:pPr>
            <a:r>
              <a:rPr lang="en-GB" sz="2000" dirty="0">
                <a:solidFill>
                  <a:srgbClr val="FFC000"/>
                </a:solidFill>
                <a:effectLst>
                  <a:outerShdw blurRad="38100" dist="38100" dir="2700000" algn="tl">
                    <a:srgbClr val="000000">
                      <a:alpha val="43137"/>
                    </a:srgbClr>
                  </a:outerShdw>
                </a:effectLst>
              </a:rPr>
              <a:t>Specs:</a:t>
            </a:r>
          </a:p>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Courier New" panose="02070309020205020404" pitchFamily="49" charset="0"/>
              <a:buChar char="o"/>
            </a:pPr>
            <a:r>
              <a:rPr lang="en-GB" sz="2000" dirty="0"/>
              <a:t>Smartphone Display: 1920x1080</a:t>
            </a:r>
          </a:p>
          <a:p>
            <a:pPr marL="285750" indent="-285750">
              <a:spcBef>
                <a:spcPts val="600"/>
              </a:spcBef>
              <a:spcAft>
                <a:spcPts val="1200"/>
              </a:spcAft>
              <a:buFont typeface="Courier New" panose="02070309020205020404" pitchFamily="49" charset="0"/>
              <a:buChar char="o"/>
            </a:pPr>
            <a:r>
              <a:rPr lang="en-GB" sz="2000" dirty="0"/>
              <a:t>Refresh rate: 60 Hz</a:t>
            </a:r>
          </a:p>
          <a:p>
            <a:pPr marL="285750" indent="-285750">
              <a:spcBef>
                <a:spcPts val="600"/>
              </a:spcBef>
              <a:spcAft>
                <a:spcPts val="1200"/>
              </a:spcAft>
              <a:buFont typeface="Courier New" panose="02070309020205020404" pitchFamily="49" charset="0"/>
              <a:buChar char="o"/>
            </a:pPr>
            <a:r>
              <a:rPr lang="en-GB" sz="2000" dirty="0"/>
              <a:t>Field of view: 90 degrees</a:t>
            </a:r>
          </a:p>
          <a:p>
            <a:pPr marL="285750" indent="-285750">
              <a:spcBef>
                <a:spcPts val="600"/>
              </a:spcBef>
              <a:spcAft>
                <a:spcPts val="1200"/>
              </a:spcAft>
              <a:buFont typeface="Courier New" panose="02070309020205020404" pitchFamily="49" charset="0"/>
              <a:buChar char="o"/>
            </a:pPr>
            <a:r>
              <a:rPr lang="en-GB" sz="2000" dirty="0"/>
              <a:t>Sensor: Accelerometer, gyroscope, magnetometer (IMU)</a:t>
            </a:r>
          </a:p>
          <a:p>
            <a:pPr marL="285750" indent="-285750">
              <a:spcBef>
                <a:spcPts val="600"/>
              </a:spcBef>
              <a:spcAft>
                <a:spcPts val="1200"/>
              </a:spcAft>
              <a:buFont typeface="Courier New" panose="02070309020205020404" pitchFamily="49" charset="0"/>
              <a:buChar char="o"/>
            </a:pPr>
            <a:r>
              <a:rPr lang="en-GB" sz="2000" dirty="0"/>
              <a:t>Require an High Level Smartphone</a:t>
            </a:r>
          </a:p>
        </p:txBody>
      </p:sp>
      <p:sp>
        <p:nvSpPr>
          <p:cNvPr id="11" name="CasellaDiTesto 10"/>
          <p:cNvSpPr txBox="1"/>
          <p:nvPr/>
        </p:nvSpPr>
        <p:spPr>
          <a:xfrm>
            <a:off x="4639207" y="0"/>
            <a:ext cx="4500000" cy="2631490"/>
          </a:xfrm>
          <a:prstGeom prst="rect">
            <a:avLst/>
          </a:prstGeom>
          <a:noFill/>
        </p:spPr>
        <p:txBody>
          <a:bodyPr wrap="square" rtlCol="0">
            <a:spAutoFit/>
          </a:bodyPr>
          <a:lstStyle/>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algn="ctr">
              <a:spcBef>
                <a:spcPts val="600"/>
              </a:spcBef>
            </a:pPr>
            <a:r>
              <a:rPr lang="en-GB" sz="2000" dirty="0">
                <a:solidFill>
                  <a:srgbClr val="FFC000"/>
                </a:solidFill>
                <a:effectLst>
                  <a:outerShdw blurRad="38100" dist="38100" dir="2700000" algn="tl">
                    <a:srgbClr val="000000">
                      <a:alpha val="43137"/>
                    </a:srgbClr>
                  </a:outerShdw>
                </a:effectLst>
              </a:rPr>
              <a:t>Uses:</a:t>
            </a:r>
          </a:p>
          <a:p>
            <a:pPr algn="ctr">
              <a:spcBef>
                <a:spcPts val="600"/>
              </a:spcBef>
            </a:pPr>
            <a:endParaRPr lang="en-GB" sz="2000" dirty="0">
              <a:solidFill>
                <a:srgbClr val="FFC000"/>
              </a:solidFill>
              <a:effectLst>
                <a:outerShdw blurRad="38100" dist="38100" dir="2700000" algn="tl">
                  <a:srgbClr val="000000">
                    <a:alpha val="43137"/>
                  </a:srgbClr>
                </a:outerShdw>
              </a:effectLst>
            </a:endParaRPr>
          </a:p>
          <a:p>
            <a:pPr marL="285750" indent="-285750">
              <a:spcBef>
                <a:spcPts val="600"/>
              </a:spcBef>
              <a:spcAft>
                <a:spcPts val="1200"/>
              </a:spcAft>
              <a:buFont typeface="Wingdings" panose="05000000000000000000" pitchFamily="2" charset="2"/>
              <a:buChar char="Ø"/>
            </a:pPr>
            <a:r>
              <a:rPr lang="en-GB" sz="2000" dirty="0"/>
              <a:t>Immersive in virtual 3D environments</a:t>
            </a:r>
          </a:p>
          <a:p>
            <a:pPr marL="285750" indent="-285750">
              <a:spcBef>
                <a:spcPts val="600"/>
              </a:spcBef>
              <a:spcAft>
                <a:spcPts val="1200"/>
              </a:spcAft>
              <a:buFont typeface="Wingdings" panose="05000000000000000000" pitchFamily="2" charset="2"/>
              <a:buChar char="Ø"/>
            </a:pPr>
            <a:r>
              <a:rPr lang="en-GB" sz="2000" dirty="0"/>
              <a:t>Watch 3D videos </a:t>
            </a:r>
          </a:p>
          <a:p>
            <a:pPr marL="285750" indent="-285750">
              <a:spcBef>
                <a:spcPts val="600"/>
              </a:spcBef>
              <a:spcAft>
                <a:spcPts val="1200"/>
              </a:spcAft>
              <a:buFont typeface="Wingdings" panose="05000000000000000000" pitchFamily="2" charset="2"/>
              <a:buChar char="Ø"/>
            </a:pPr>
            <a:r>
              <a:rPr lang="en-GB" sz="2000" dirty="0"/>
              <a:t>Interaction with 1 joystick</a:t>
            </a:r>
          </a:p>
        </p:txBody>
      </p:sp>
    </p:spTree>
    <p:extLst>
      <p:ext uri="{BB962C8B-B14F-4D97-AF65-F5344CB8AC3E}">
        <p14:creationId xmlns:p14="http://schemas.microsoft.com/office/powerpoint/2010/main" val="368954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3"/>
          <p:cNvSpPr txBox="1">
            <a:spLocks noChangeArrowheads="1"/>
          </p:cNvSpPr>
          <p:nvPr/>
        </p:nvSpPr>
        <p:spPr bwMode="auto">
          <a:xfrm>
            <a:off x="1527175" y="6335713"/>
            <a:ext cx="36134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it-IT" altLang="en-US" sz="2000" i="1" dirty="0" err="1">
                <a:latin typeface="Verdana" charset="0"/>
              </a:rPr>
              <a:t>Positioning</a:t>
            </a:r>
            <a:r>
              <a:rPr lang="it-IT" altLang="en-US" sz="2000" i="1" dirty="0">
                <a:latin typeface="Verdana" charset="0"/>
              </a:rPr>
              <a:t> </a:t>
            </a:r>
            <a:r>
              <a:rPr lang="it-IT" altLang="en-US" sz="2000" i="1" dirty="0" err="1">
                <a:latin typeface="Verdana" charset="0"/>
              </a:rPr>
              <a:t>using</a:t>
            </a:r>
            <a:r>
              <a:rPr lang="it-IT" altLang="en-US" sz="2000" i="1" dirty="0">
                <a:latin typeface="Verdana" charset="0"/>
              </a:rPr>
              <a:t> IMU data</a:t>
            </a:r>
          </a:p>
        </p:txBody>
      </p:sp>
      <p:sp>
        <p:nvSpPr>
          <p:cNvPr id="11" name="Rettangolo 10"/>
          <p:cNvSpPr/>
          <p:nvPr/>
        </p:nvSpPr>
        <p:spPr>
          <a:xfrm>
            <a:off x="2001327" y="304109"/>
            <a:ext cx="6581955" cy="5509200"/>
          </a:xfrm>
          <a:prstGeom prst="rect">
            <a:avLst/>
          </a:prstGeom>
        </p:spPr>
        <p:txBody>
          <a:bodyPr wrap="square">
            <a:spAutoFit/>
          </a:bodyPr>
          <a:lstStyle/>
          <a:p>
            <a:pPr algn="just"/>
            <a:r>
              <a:rPr lang="en-GB" sz="2200" b="1" dirty="0"/>
              <a:t>Inertial Tracking </a:t>
            </a:r>
            <a:r>
              <a:rPr lang="en-GB" sz="2200" dirty="0"/>
              <a:t>is made possible by the use of accelerometers and gyroscopes integrated in the smartphone:</a:t>
            </a:r>
          </a:p>
          <a:p>
            <a:pPr marL="342900" indent="-342900">
              <a:buFont typeface="Arial" panose="020B0604020202020204" pitchFamily="34" charset="0"/>
              <a:buChar char="•"/>
            </a:pPr>
            <a:r>
              <a:rPr lang="en-GB" sz="2200" dirty="0"/>
              <a:t>Accelerometers measure linear acceleration, which is used to calculate velocity and the position of the object relative to an initial point. </a:t>
            </a:r>
          </a:p>
          <a:p>
            <a:pPr marL="342900" indent="-342900">
              <a:buFont typeface="Arial" panose="020B0604020202020204" pitchFamily="34" charset="0"/>
              <a:buChar char="•"/>
            </a:pPr>
            <a:r>
              <a:rPr lang="en-GB" sz="2200" dirty="0"/>
              <a:t>Gyroscopes measures angular velocity. It is a solid-state component based on microelectromechanical systems (MEMS) technology and operates based on the same principles as a mechanical gyro. </a:t>
            </a:r>
          </a:p>
          <a:p>
            <a:pPr algn="just"/>
            <a:r>
              <a:rPr lang="en-GB" sz="2200" dirty="0"/>
              <a:t>PRO: inexpensive technology can provide high update rates as well as low latency</a:t>
            </a:r>
          </a:p>
          <a:p>
            <a:pPr algn="just"/>
            <a:r>
              <a:rPr lang="en-GB" sz="2200" dirty="0"/>
              <a:t>CON: the calculations (i.e. integration and double-integration) of the values given by the accelerometers (acceleration) and gyroscope (angular velocity) result in a significant drift in position and attitude information</a:t>
            </a: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53" y="149561"/>
            <a:ext cx="1620862" cy="1561381"/>
          </a:xfrm>
          <a:prstGeom prst="rect">
            <a:avLst/>
          </a:prstGeom>
        </p:spPr>
      </p:pic>
    </p:spTree>
    <p:extLst>
      <p:ext uri="{BB962C8B-B14F-4D97-AF65-F5344CB8AC3E}">
        <p14:creationId xmlns:p14="http://schemas.microsoft.com/office/powerpoint/2010/main" val="315050908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7315</TotalTime>
  <Words>3147</Words>
  <Application>Microsoft Macintosh PowerPoint</Application>
  <PresentationFormat>On-screen Show (4:3)</PresentationFormat>
  <Paragraphs>290</Paragraphs>
  <Slides>54</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ＭＳ Ｐゴシック</vt:lpstr>
      <vt:lpstr>Arial</vt:lpstr>
      <vt:lpstr>Bahnschrift Condensed</vt:lpstr>
      <vt:lpstr>Calibri</vt:lpstr>
      <vt:lpstr>Cambria Math</vt:lpstr>
      <vt:lpstr>Courier New</vt:lpstr>
      <vt:lpstr>Times New Roman</vt:lpstr>
      <vt:lpstr>Verdana</vt:lpstr>
      <vt:lpstr>Wingdings</vt:lpstr>
      <vt:lpstr>Tema di Office</vt:lpstr>
      <vt:lpstr>MIXED REALITY</vt:lpstr>
      <vt:lpstr>Reality-Virtuality Tecnologies</vt:lpstr>
      <vt:lpstr>Reality-Virtuality Tecnologies</vt:lpstr>
      <vt:lpstr>Reality-Virtuality Tecnologies</vt:lpstr>
      <vt:lpstr>Reality-Virtuality Tecnologies</vt:lpstr>
      <vt:lpstr>Reality-Virtuality Tecnologies</vt:lpstr>
      <vt:lpstr>VR Tecnologies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 Tecnologies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Cloud – AUSILIA example</vt:lpstr>
      <vt:lpstr>AR Tecnologies</vt:lpstr>
      <vt:lpstr>PowerPoint Presentation</vt:lpstr>
      <vt:lpstr>PowerPoint Presentation</vt:lpstr>
      <vt:lpstr>HoloLens components</vt:lpstr>
      <vt:lpstr>PowerPoint Presentation</vt:lpstr>
      <vt:lpstr>PowerPoint Presentation</vt:lpstr>
      <vt:lpstr>PowerPoint Presentation</vt:lpstr>
      <vt:lpstr>Microsoft HoloLens – robotics application @ UNITN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Spatial AR</vt:lpstr>
      <vt:lpstr>PowerPoint Presentation</vt:lpstr>
      <vt:lpstr>PowerPoint Presentation</vt:lpstr>
      <vt:lpstr>Taxonomy - EWK</vt:lpstr>
      <vt:lpstr>Taxonomy - RF</vt:lpstr>
      <vt:lpstr>Taxonomy – EP (Immersiveness)</vt:lpstr>
      <vt:lpstr>PowerPoint Presentation</vt:lpstr>
    </vt:vector>
  </TitlesOfParts>
  <Company>Università degli Studi di Trento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 Perception and Action</dc:title>
  <dc:creator>Mariolino De Cecco</dc:creator>
  <cp:lastModifiedBy>Microsoft Office User</cp:lastModifiedBy>
  <cp:revision>424</cp:revision>
  <dcterms:created xsi:type="dcterms:W3CDTF">2017-03-05T10:01:04Z</dcterms:created>
  <dcterms:modified xsi:type="dcterms:W3CDTF">2019-10-08T10:26:26Z</dcterms:modified>
</cp:coreProperties>
</file>