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80" r:id="rId2"/>
    <p:sldId id="285" r:id="rId3"/>
    <p:sldId id="286" r:id="rId4"/>
    <p:sldId id="287" r:id="rId5"/>
    <p:sldId id="288" r:id="rId6"/>
    <p:sldId id="352" r:id="rId7"/>
    <p:sldId id="289" r:id="rId8"/>
    <p:sldId id="353" r:id="rId9"/>
    <p:sldId id="292" r:id="rId10"/>
    <p:sldId id="298" r:id="rId11"/>
    <p:sldId id="299" r:id="rId12"/>
    <p:sldId id="301" r:id="rId13"/>
    <p:sldId id="302" r:id="rId14"/>
    <p:sldId id="303" r:id="rId15"/>
    <p:sldId id="305" r:id="rId16"/>
    <p:sldId id="311" r:id="rId17"/>
    <p:sldId id="312" r:id="rId18"/>
    <p:sldId id="313" r:id="rId19"/>
    <p:sldId id="306" r:id="rId20"/>
    <p:sldId id="314" r:id="rId21"/>
    <p:sldId id="315" r:id="rId22"/>
    <p:sldId id="316" r:id="rId23"/>
    <p:sldId id="317" r:id="rId24"/>
    <p:sldId id="318" r:id="rId25"/>
    <p:sldId id="307" r:id="rId26"/>
    <p:sldId id="308" r:id="rId27"/>
    <p:sldId id="309" r:id="rId28"/>
    <p:sldId id="310" r:id="rId29"/>
    <p:sldId id="357" r:id="rId30"/>
    <p:sldId id="319" r:id="rId31"/>
    <p:sldId id="320" r:id="rId32"/>
    <p:sldId id="325" r:id="rId33"/>
    <p:sldId id="327" r:id="rId34"/>
    <p:sldId id="326" r:id="rId35"/>
    <p:sldId id="354" r:id="rId36"/>
    <p:sldId id="328" r:id="rId37"/>
    <p:sldId id="329" r:id="rId38"/>
    <p:sldId id="355" r:id="rId39"/>
    <p:sldId id="358" r:id="rId40"/>
    <p:sldId id="356" r:id="rId41"/>
    <p:sldId id="336" r:id="rId42"/>
    <p:sldId id="337" r:id="rId43"/>
    <p:sldId id="338" r:id="rId44"/>
    <p:sldId id="339" r:id="rId45"/>
    <p:sldId id="340" r:id="rId46"/>
    <p:sldId id="341" r:id="rId47"/>
    <p:sldId id="342" r:id="rId48"/>
    <p:sldId id="343" r:id="rId49"/>
    <p:sldId id="344" r:id="rId50"/>
    <p:sldId id="345" r:id="rId51"/>
    <p:sldId id="347" r:id="rId52"/>
    <p:sldId id="348" r:id="rId53"/>
    <p:sldId id="349" r:id="rId54"/>
    <p:sldId id="350" r:id="rId55"/>
    <p:sldId id="351" r:id="rId56"/>
    <p:sldId id="364" r:id="rId5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00FF"/>
    <a:srgbClr val="FF3300"/>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76"/>
    <p:restoredTop sz="97533" autoAdjust="0"/>
  </p:normalViewPr>
  <p:slideViewPr>
    <p:cSldViewPr snapToGrid="0" snapToObjects="1">
      <p:cViewPr varScale="1">
        <p:scale>
          <a:sx n="106" d="100"/>
          <a:sy n="106" d="100"/>
        </p:scale>
        <p:origin x="184" y="2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2585E-5E00-3D4D-9B21-C28A67947B4C}" type="datetimeFigureOut">
              <a:rPr lang="en-GB" smtClean="0"/>
              <a:t>30/09/2019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1AAAC-9672-F24F-BAE0-264CC9FD95BD}" type="slidenum">
              <a:rPr lang="en-GB" smtClean="0"/>
              <a:t>‹#›</a:t>
            </a:fld>
            <a:endParaRPr lang="en-GB"/>
          </a:p>
        </p:txBody>
      </p:sp>
    </p:spTree>
    <p:extLst>
      <p:ext uri="{BB962C8B-B14F-4D97-AF65-F5344CB8AC3E}">
        <p14:creationId xmlns:p14="http://schemas.microsoft.com/office/powerpoint/2010/main" val="1048657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109824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354367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220391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369097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262611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183968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8" name="Segnaposto piè di pagina 7"/>
          <p:cNvSpPr>
            <a:spLocks noGrp="1"/>
          </p:cNvSpPr>
          <p:nvPr>
            <p:ph type="ftr" sz="quarter" idx="11"/>
          </p:nvPr>
        </p:nvSpPr>
        <p:spPr>
          <a:xfrm>
            <a:off x="3124200" y="6356350"/>
            <a:ext cx="28956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171621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4" name="Segnaposto piè di pagina 3"/>
          <p:cNvSpPr>
            <a:spLocks noGrp="1"/>
          </p:cNvSpPr>
          <p:nvPr>
            <p:ph type="ftr" sz="quarter" idx="11"/>
          </p:nvPr>
        </p:nvSpPr>
        <p:spPr>
          <a:xfrm>
            <a:off x="3124200" y="6356350"/>
            <a:ext cx="28956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218326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342468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95613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30/09/19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207882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277814" y="6205538"/>
            <a:ext cx="7408985" cy="538162"/>
          </a:xfrm>
          <a:prstGeom prst="rect">
            <a:avLst/>
          </a:prstGeom>
        </p:spPr>
        <p:txBody>
          <a:bodyPr vert="horz" lIns="91440" tIns="45720" rIns="91440" bIns="45720" rtlCol="0" anchor="ctr">
            <a:noAutofit/>
          </a:bodyPr>
          <a:lstStyle/>
          <a:p>
            <a:r>
              <a:rPr lang="it-IT" dirty="0"/>
              <a:t>Fare clic per modificare stile</a:t>
            </a:r>
          </a:p>
        </p:txBody>
      </p:sp>
      <p:sp>
        <p:nvSpPr>
          <p:cNvPr id="3" name="Segnaposto testo 2"/>
          <p:cNvSpPr>
            <a:spLocks noGrp="1"/>
          </p:cNvSpPr>
          <p:nvPr>
            <p:ph type="body" idx="1"/>
          </p:nvPr>
        </p:nvSpPr>
        <p:spPr>
          <a:xfrm>
            <a:off x="457200" y="375138"/>
            <a:ext cx="8229600" cy="575102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Line 16"/>
          <p:cNvSpPr>
            <a:spLocks noChangeShapeType="1"/>
          </p:cNvSpPr>
          <p:nvPr userDrawn="1"/>
        </p:nvSpPr>
        <p:spPr bwMode="auto">
          <a:xfrm>
            <a:off x="107950" y="6165850"/>
            <a:ext cx="8928100" cy="0"/>
          </a:xfrm>
          <a:prstGeom prst="line">
            <a:avLst/>
          </a:prstGeom>
          <a:noFill/>
          <a:ln w="57150" cmpd="thickThin">
            <a:solidFill>
              <a:srgbClr val="FF3300"/>
            </a:solidFill>
            <a:round/>
            <a:headEnd/>
            <a:tailEnd/>
          </a:ln>
          <a:extLst>
            <a:ext uri="{909E8E84-426E-40dd-AFC4-6F175D3DCCD1}">
              <a14:hiddenFill xmlns="" xmlns:a14="http://schemas.microsoft.com/office/drawing/2010/main">
                <a:noFill/>
              </a14:hiddenFill>
            </a:ext>
          </a:extLst>
        </p:spPr>
        <p:txBody>
          <a:bodyPr/>
          <a:lstStyle/>
          <a:p>
            <a:endParaRPr lang="it-IT"/>
          </a:p>
        </p:txBody>
      </p:sp>
      <p:pic>
        <p:nvPicPr>
          <p:cNvPr id="8" name="Picture 17" descr="Intestazion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956550" y="5734050"/>
            <a:ext cx="1079500"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44539" t="37372" r="27782" b="26773"/>
          <a:stretch>
            <a:fillRect/>
          </a:stretch>
        </p:blipFill>
        <p:spPr bwMode="auto">
          <a:xfrm>
            <a:off x="107950" y="5805488"/>
            <a:ext cx="1081088"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9"/>
          <p:cNvSpPr txBox="1">
            <a:spLocks noChangeArrowheads="1"/>
          </p:cNvSpPr>
          <p:nvPr userDrawn="1"/>
        </p:nvSpPr>
        <p:spPr bwMode="auto">
          <a:xfrm>
            <a:off x="1116013" y="5876925"/>
            <a:ext cx="3986212"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000" dirty="0">
                <a:solidFill>
                  <a:srgbClr val="FF3300"/>
                </a:solidFill>
              </a:rPr>
              <a:t>M. De Cecco -  </a:t>
            </a:r>
            <a:r>
              <a:rPr lang="it-IT" sz="1000" dirty="0" err="1">
                <a:solidFill>
                  <a:srgbClr val="FF3300"/>
                </a:solidFill>
              </a:rPr>
              <a:t>Robotic</a:t>
            </a:r>
            <a:r>
              <a:rPr lang="it-IT" sz="1000" dirty="0">
                <a:solidFill>
                  <a:srgbClr val="FF3300"/>
                </a:solidFill>
              </a:rPr>
              <a:t> </a:t>
            </a:r>
            <a:r>
              <a:rPr lang="it-IT" sz="1000" dirty="0" err="1">
                <a:solidFill>
                  <a:srgbClr val="FF3300"/>
                </a:solidFill>
              </a:rPr>
              <a:t>Perception</a:t>
            </a:r>
            <a:r>
              <a:rPr lang="it-IT" sz="1000" dirty="0">
                <a:solidFill>
                  <a:srgbClr val="FF3300"/>
                </a:solidFill>
              </a:rPr>
              <a:t> and Action</a:t>
            </a:r>
          </a:p>
        </p:txBody>
      </p:sp>
    </p:spTree>
    <p:extLst>
      <p:ext uri="{BB962C8B-B14F-4D97-AF65-F5344CB8AC3E}">
        <p14:creationId xmlns:p14="http://schemas.microsoft.com/office/powerpoint/2010/main" val="3263826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time_continue=93&amp;v=6JONMYxaZ_s" TargetMode="External"/><Relationship Id="rId2" Type="http://schemas.openxmlformats.org/officeDocument/2006/relationships/hyperlink" Target="https://www.youtube.com/watch?time_continue=2&amp;v=IGQmdoK_Zf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ismar2016.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zapposbaytobreakers.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buy.metavision.com/?utm_source=blog&amp;utm_content=mal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blog.metavision.com/augmented-reality-antipatterns-porting-computer-apps" TargetMode="External"/><Relationship Id="rId2" Type="http://schemas.openxmlformats.org/officeDocument/2006/relationships/hyperlink" Target="https://blog.metavision.com/the-science-behind-augmented-reality-how-neuroscience-informs-ar-design-part-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medium.com/futurepi/best-practices-for-mixed-reality-design-in-2017-7dab602574eb"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Q7LzilQFuYU"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995055"/>
            <a:ext cx="8229600" cy="4131108"/>
          </a:xfrm>
        </p:spPr>
        <p:txBody>
          <a:bodyPr>
            <a:normAutofit/>
          </a:bodyPr>
          <a:lstStyle/>
          <a:p>
            <a:pPr marL="0" indent="0" algn="ctr">
              <a:buNone/>
            </a:pPr>
            <a:r>
              <a:rPr lang="en-GB" sz="4000" dirty="0"/>
              <a:t>Some science behind Augmented-Virtual Reality</a:t>
            </a:r>
          </a:p>
          <a:p>
            <a:pPr marL="0" indent="0">
              <a:buNone/>
            </a:pPr>
            <a:endParaRPr lang="en-GB" dirty="0"/>
          </a:p>
          <a:p>
            <a:pPr marL="0" indent="0">
              <a:buNone/>
            </a:pPr>
            <a:r>
              <a:rPr lang="en-GB" sz="1400" dirty="0"/>
              <a:t>https://</a:t>
            </a:r>
            <a:r>
              <a:rPr lang="en-GB" sz="1400" dirty="0" err="1"/>
              <a:t>blog.metavision.com</a:t>
            </a:r>
            <a:r>
              <a:rPr lang="en-GB" sz="1400" dirty="0"/>
              <a:t>/</a:t>
            </a:r>
            <a:r>
              <a:rPr lang="en-GB" sz="1400" dirty="0" err="1"/>
              <a:t>the-natural-machine?utm_campaign</a:t>
            </a:r>
            <a:r>
              <a:rPr lang="en-GB" sz="1400" dirty="0"/>
              <a:t>=</a:t>
            </a:r>
            <a:r>
              <a:rPr lang="en-GB" sz="1400" dirty="0" err="1"/>
              <a:t>Blog+Conversion&amp;utm_medium</a:t>
            </a:r>
            <a:r>
              <a:rPr lang="en-GB" sz="1400" dirty="0"/>
              <a:t>=email&amp;_</a:t>
            </a:r>
            <a:r>
              <a:rPr lang="en-GB" sz="1400" dirty="0" err="1"/>
              <a:t>hsenc</a:t>
            </a:r>
            <a:r>
              <a:rPr lang="en-GB" sz="1400" dirty="0"/>
              <a:t>=p2ANqtz-_FIdCw0KxJY7MItJZALPZHptbPhEmw9xC10W0EBFtjahDc4dqG65vFyp1GWB2ZJBDHxJE8FXld22k8IvR-lyalSxbGUt88OUZu8LDBjOCQya8MvgA&amp;_hsmi=31461956&amp;utm_content=31461956&amp;utm_source=</a:t>
            </a:r>
            <a:r>
              <a:rPr lang="en-GB" sz="1400" dirty="0" err="1"/>
              <a:t>hs_email&amp;hsCtaTracking</a:t>
            </a:r>
            <a:r>
              <a:rPr lang="en-GB" sz="1400" dirty="0"/>
              <a:t>=c2c9e4cd-f0b9-4371-b703-1d522cae0497%7C3ac84553-0873-42fd-b893-61aedc21f8d3 </a:t>
            </a:r>
          </a:p>
        </p:txBody>
      </p:sp>
    </p:spTree>
    <p:extLst>
      <p:ext uri="{BB962C8B-B14F-4D97-AF65-F5344CB8AC3E}">
        <p14:creationId xmlns:p14="http://schemas.microsoft.com/office/powerpoint/2010/main" val="150447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We sense and perceive the world through different channels, but we are by far visual animals. In fact, about </a:t>
            </a:r>
            <a:r>
              <a:rPr lang="en-US" sz="2400" b="1" dirty="0"/>
              <a:t>one third of the human cerebral cortex is involved in vision</a:t>
            </a:r>
            <a:r>
              <a:rPr lang="en-US" sz="2400" dirty="0"/>
              <a:t>. In other words, the neurons in these areas will activate if stimulated with visual information.</a:t>
            </a:r>
            <a:endParaRPr lang="en-GB" sz="2400" dirty="0"/>
          </a:p>
        </p:txBody>
      </p:sp>
      <p:sp>
        <p:nvSpPr>
          <p:cNvPr id="4" name="Title 1"/>
          <p:cNvSpPr>
            <a:spLocks noGrp="1"/>
          </p:cNvSpPr>
          <p:nvPr>
            <p:ph type="title"/>
          </p:nvPr>
        </p:nvSpPr>
        <p:spPr/>
        <p:txBody>
          <a:bodyPr/>
          <a:lstStyle/>
          <a:p>
            <a:r>
              <a:rPr lang="en-GB" sz="2800" dirty="0"/>
              <a:t>Science behind Augmented Reality</a:t>
            </a:r>
          </a:p>
        </p:txBody>
      </p:sp>
      <p:pic>
        <p:nvPicPr>
          <p:cNvPr id="6146" name="Picture 2" descr="creen_Shot_2016-09-14_at_3.33.09_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596" y="2268187"/>
            <a:ext cx="6310808" cy="360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214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5138"/>
            <a:ext cx="8229600" cy="3763725"/>
          </a:xfrm>
        </p:spPr>
        <p:txBody>
          <a:bodyPr>
            <a:normAutofit/>
          </a:bodyPr>
          <a:lstStyle/>
          <a:p>
            <a:r>
              <a:rPr lang="en-US" dirty="0"/>
              <a:t>Understanding how the brain is engineered to transform visual input into recognition and motor interactions may inspire developers and designers to more deeply embrace our principles of </a:t>
            </a:r>
            <a:r>
              <a:rPr lang="en-US" dirty="0" err="1"/>
              <a:t>NeuroInterface</a:t>
            </a:r>
            <a:r>
              <a:rPr lang="en-US" dirty="0"/>
              <a:t> Design and </a:t>
            </a:r>
            <a:r>
              <a:rPr lang="en-US" b="1" dirty="0">
                <a:solidFill>
                  <a:srgbClr val="FF0000"/>
                </a:solidFill>
              </a:rPr>
              <a:t>build AR interfaces that the brain is perfectly equipped for</a:t>
            </a:r>
            <a:r>
              <a:rPr lang="en-US" dirty="0"/>
              <a:t>.</a:t>
            </a:r>
            <a:endParaRPr lang="en-GB" dirty="0"/>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99736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b="1" dirty="0"/>
              <a:t>The Visual System Performs </a:t>
            </a:r>
            <a:r>
              <a:rPr lang="en-US" b="1" dirty="0">
                <a:solidFill>
                  <a:srgbClr val="FF3300"/>
                </a:solidFill>
              </a:rPr>
              <a:t>Feature Segmentation</a:t>
            </a:r>
            <a:endParaRPr lang="en-US" dirty="0">
              <a:solidFill>
                <a:srgbClr val="FF3300"/>
              </a:solidFill>
            </a:endParaRPr>
          </a:p>
          <a:p>
            <a:r>
              <a:rPr lang="en-US" dirty="0"/>
              <a:t>It </a:t>
            </a:r>
            <a:r>
              <a:rPr lang="en-US" b="1" dirty="0"/>
              <a:t>first decomposes them in simpler and more decipherable smaller patterns </a:t>
            </a:r>
            <a:r>
              <a:rPr lang="en-US" dirty="0"/>
              <a:t>that are then </a:t>
            </a:r>
            <a:r>
              <a:rPr lang="en-US" b="1" dirty="0"/>
              <a:t>put again together in deeper layers</a:t>
            </a:r>
            <a:r>
              <a:rPr lang="en-US" dirty="0"/>
              <a:t>…</a:t>
            </a:r>
          </a:p>
          <a:p>
            <a:r>
              <a:rPr lang="en-US" dirty="0"/>
              <a:t>The retina, like the sensor of our camera, senses the world with ‘discrete (but specialized) pixels’ called photoreceptors – cones and rods – and transmits information to a deep set of neural layers that reconstruct the building blocks onto meaningful objects and eventually the visual scenery where we live and act.</a:t>
            </a:r>
          </a:p>
          <a:p>
            <a:endParaRPr lang="en-GB" dirty="0"/>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698618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sz="2800" dirty="0"/>
              <a:t>Science behind Augmented Reality</a:t>
            </a:r>
          </a:p>
        </p:txBody>
      </p:sp>
      <p:pic>
        <p:nvPicPr>
          <p:cNvPr id="7170" name="Picture 2" descr="ods-and-Cones-Illusration-Stagn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70" y="106878"/>
            <a:ext cx="7505205" cy="563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4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Spatially confined channels in the visual cortex of the brain selectively encode the </a:t>
            </a:r>
            <a:r>
              <a:rPr lang="en-US" dirty="0">
                <a:solidFill>
                  <a:srgbClr val="FF3300"/>
                </a:solidFill>
              </a:rPr>
              <a:t>size of lines </a:t>
            </a:r>
            <a:r>
              <a:rPr lang="en-US" dirty="0"/>
              <a:t>and </a:t>
            </a:r>
            <a:r>
              <a:rPr lang="en-US" dirty="0">
                <a:solidFill>
                  <a:srgbClr val="FF3300"/>
                </a:solidFill>
              </a:rPr>
              <a:t>borders</a:t>
            </a:r>
            <a:r>
              <a:rPr lang="en-US" dirty="0"/>
              <a:t>, </a:t>
            </a:r>
            <a:r>
              <a:rPr lang="en-US" dirty="0">
                <a:solidFill>
                  <a:srgbClr val="FF3300"/>
                </a:solidFill>
              </a:rPr>
              <a:t>local and global motion pattern</a:t>
            </a:r>
            <a:r>
              <a:rPr lang="en-US" dirty="0"/>
              <a:t>, </a:t>
            </a:r>
            <a:r>
              <a:rPr lang="en-US" dirty="0">
                <a:solidFill>
                  <a:srgbClr val="FF3300"/>
                </a:solidFill>
              </a:rPr>
              <a:t>color</a:t>
            </a:r>
            <a:r>
              <a:rPr lang="en-US" dirty="0"/>
              <a:t>, </a:t>
            </a:r>
            <a:r>
              <a:rPr lang="en-US" dirty="0">
                <a:solidFill>
                  <a:srgbClr val="FF3300"/>
                </a:solidFill>
              </a:rPr>
              <a:t>stereo disparity</a:t>
            </a:r>
            <a:r>
              <a:rPr lang="en-US" dirty="0"/>
              <a:t>, </a:t>
            </a:r>
            <a:r>
              <a:rPr lang="en-US" dirty="0">
                <a:solidFill>
                  <a:srgbClr val="FF3300"/>
                </a:solidFill>
              </a:rPr>
              <a:t>contrast</a:t>
            </a:r>
            <a:r>
              <a:rPr lang="en-US" dirty="0"/>
              <a:t>, </a:t>
            </a:r>
            <a:r>
              <a:rPr lang="en-US" dirty="0">
                <a:solidFill>
                  <a:srgbClr val="FF3300"/>
                </a:solidFill>
              </a:rPr>
              <a:t>contour continuity</a:t>
            </a:r>
            <a:r>
              <a:rPr lang="en-US" dirty="0"/>
              <a:t>, </a:t>
            </a:r>
            <a:r>
              <a:rPr lang="en-US" dirty="0">
                <a:solidFill>
                  <a:srgbClr val="FF3300"/>
                </a:solidFill>
              </a:rPr>
              <a:t>textural regularities</a:t>
            </a:r>
            <a:r>
              <a:rPr lang="en-US" dirty="0"/>
              <a:t>, and so forth…</a:t>
            </a:r>
          </a:p>
          <a:p>
            <a:r>
              <a:rPr lang="en-US" dirty="0"/>
              <a:t>(Different parts of the visual field have different sensitivity to certain features, e.g., color, contrast, motion).</a:t>
            </a:r>
          </a:p>
          <a:p>
            <a:r>
              <a:rPr lang="en-US" dirty="0"/>
              <a:t>When this rich set of features gets integrated and fits specific ‘cognitive models’, the visual content achieves </a:t>
            </a:r>
            <a:r>
              <a:rPr lang="en-US" b="1" dirty="0">
                <a:solidFill>
                  <a:srgbClr val="FF0000"/>
                </a:solidFill>
              </a:rPr>
              <a:t>recognition</a:t>
            </a:r>
            <a:r>
              <a:rPr lang="en-US" dirty="0"/>
              <a:t> and affordance.</a:t>
            </a:r>
            <a:endParaRPr lang="en-GB" dirty="0"/>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22407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3D is in the Brain</a:t>
            </a:r>
            <a:endParaRPr lang="en-US" dirty="0"/>
          </a:p>
          <a:p>
            <a:r>
              <a:rPr lang="en-US" dirty="0"/>
              <a:t>If we consider the rays of light that hit our retinae at any given moment, there is no direct information about the three-dimensional structure of the space. We sense the visual world with a pair of 2D sensors: the left and right retinae in the back of our eyes. This flat information is mapped in the early modules of the visual cortex in a way that reflects the </a:t>
            </a:r>
            <a:r>
              <a:rPr lang="en-US" b="1" dirty="0"/>
              <a:t>slightly different horizontal points of view </a:t>
            </a:r>
            <a:r>
              <a:rPr lang="en-US" dirty="0"/>
              <a:t>that the two eyes have on the same object (</a:t>
            </a:r>
            <a:r>
              <a:rPr lang="en-US" u="sng" dirty="0"/>
              <a:t>disparity</a:t>
            </a:r>
            <a:r>
              <a:rPr lang="en-US" dirty="0"/>
              <a:t>).</a:t>
            </a:r>
          </a:p>
          <a:p>
            <a:endParaRPr lang="en-GB" dirty="0"/>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333317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5138"/>
            <a:ext cx="8229600" cy="5550649"/>
          </a:xfrm>
        </p:spPr>
        <p:txBody>
          <a:bodyPr>
            <a:normAutofit fontScale="92500" lnSpcReduction="10000"/>
          </a:bodyPr>
          <a:lstStyle/>
          <a:p>
            <a:r>
              <a:rPr lang="en-US" dirty="0"/>
              <a:t>This lateral shift of the image, called "retinal disparity", is interpreted by "binocular" neurons in visual areas of the brain that have different levels of sensitivity to different disparities and form the base of our stereo vision. Objects closer to us will have larger disparities than farther objects, which project in very similar ways in the two eyes. </a:t>
            </a:r>
          </a:p>
          <a:p>
            <a:r>
              <a:rPr lang="en-US" b="1" dirty="0"/>
              <a:t>However, stereo-vision is providing only partial information about the organization of the spatial environment around us, and informs about depth only within a short range.</a:t>
            </a:r>
            <a:endParaRPr lang="en-GB" b="1" dirty="0"/>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18558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In order to build a full representation of each object in the environment, the brain requires that the disparity information is integrated with a rich set of image cues that are called </a:t>
            </a:r>
            <a:r>
              <a:rPr lang="en-US" b="1" dirty="0"/>
              <a:t>pictorial cues to depth</a:t>
            </a:r>
            <a:r>
              <a:rPr lang="en-US" dirty="0"/>
              <a:t>. </a:t>
            </a:r>
          </a:p>
          <a:p>
            <a:r>
              <a:rPr lang="en-US" dirty="0"/>
              <a:t>These cues are called pictorial because they have been typically introduced by Renaissance artists to render a sense of space and depth and they are all monocular (i.e. they work with one eye only). Occlusion is the main cue and is the most powerful of all: closer objects hide farther objects from view.</a:t>
            </a:r>
            <a:endParaRPr lang="en-GB" dirty="0"/>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808104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sz="2800" dirty="0"/>
              <a:t>Science behind Augmented Reality</a:t>
            </a:r>
          </a:p>
        </p:txBody>
      </p:sp>
      <p:pic>
        <p:nvPicPr>
          <p:cNvPr id="12290" name="Picture 2" descr="andro-Botticelli-Cestello-Annunciation-1489-Renaissance-Paint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70" y="220759"/>
            <a:ext cx="5668946" cy="54885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709188-6491-694F-86B6-816DC16D7F6F}"/>
              </a:ext>
            </a:extLst>
          </p:cNvPr>
          <p:cNvSpPr txBox="1"/>
          <p:nvPr/>
        </p:nvSpPr>
        <p:spPr>
          <a:xfrm>
            <a:off x="6272983" y="220759"/>
            <a:ext cx="2630383" cy="1077218"/>
          </a:xfrm>
          <a:prstGeom prst="rect">
            <a:avLst/>
          </a:prstGeom>
          <a:noFill/>
        </p:spPr>
        <p:txBody>
          <a:bodyPr wrap="square" rtlCol="0">
            <a:spAutoFit/>
          </a:bodyPr>
          <a:lstStyle/>
          <a:p>
            <a:r>
              <a:rPr lang="en-US" sz="3200" b="1" dirty="0"/>
              <a:t>pictorial cues to depth</a:t>
            </a:r>
            <a:endParaRPr lang="en-GB" sz="3200" dirty="0"/>
          </a:p>
        </p:txBody>
      </p:sp>
    </p:spTree>
    <p:extLst>
      <p:ext uri="{BB962C8B-B14F-4D97-AF65-F5344CB8AC3E}">
        <p14:creationId xmlns:p14="http://schemas.microsoft.com/office/powerpoint/2010/main" val="1917281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937" y="374650"/>
            <a:ext cx="7776126" cy="5751513"/>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7953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Science behind Augmented Reality</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solidFill>
                  <a:srgbClr val="FF3300"/>
                </a:solidFill>
              </a:rPr>
              <a:t>The “Natural Machine”</a:t>
            </a:r>
          </a:p>
          <a:p>
            <a:r>
              <a:rPr lang="en-US" b="1" dirty="0"/>
              <a:t>“The time has come for devices that keep us in the moment rather than obscuring it. Natural machines, built around the senses we already have, using neuroscience.”</a:t>
            </a:r>
            <a:r>
              <a:rPr lang="en-US" dirty="0"/>
              <a:t> - </a:t>
            </a:r>
            <a:r>
              <a:rPr lang="en-US" i="1" dirty="0" err="1"/>
              <a:t>Meron</a:t>
            </a:r>
            <a:r>
              <a:rPr lang="en-US" i="1" dirty="0"/>
              <a:t> </a:t>
            </a:r>
            <a:r>
              <a:rPr lang="en-US" i="1" dirty="0" err="1"/>
              <a:t>Gribetz</a:t>
            </a:r>
            <a:r>
              <a:rPr lang="en-US" i="1" dirty="0"/>
              <a:t>, CEO of Meta, at TED 2016</a:t>
            </a:r>
          </a:p>
          <a:p>
            <a:r>
              <a:rPr lang="en-US" dirty="0"/>
              <a:t>The idea of the natural machine is essentially </a:t>
            </a:r>
            <a:r>
              <a:rPr lang="en-US" b="1" dirty="0">
                <a:solidFill>
                  <a:srgbClr val="FF0000"/>
                </a:solidFill>
              </a:rPr>
              <a:t>a system that fits onto a person senses and brain perception like a glove to a hand</a:t>
            </a:r>
          </a:p>
          <a:p>
            <a:r>
              <a:rPr lang="en-US" dirty="0"/>
              <a:t>It enables people to interact in ways that are totally natural: you see something, grab it, manipulate it, hand it to someone else</a:t>
            </a:r>
            <a:endParaRPr lang="en-GB" dirty="0"/>
          </a:p>
        </p:txBody>
      </p:sp>
    </p:spTree>
    <p:extLst>
      <p:ext uri="{BB962C8B-B14F-4D97-AF65-F5344CB8AC3E}">
        <p14:creationId xmlns:p14="http://schemas.microsoft.com/office/powerpoint/2010/main" val="478094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28006"/>
            <a:ext cx="8229600" cy="2844800"/>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650111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77" y="374650"/>
            <a:ext cx="6973446" cy="5751513"/>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2678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714" y="374650"/>
            <a:ext cx="7624572" cy="5751513"/>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287478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220" y="374650"/>
            <a:ext cx="7871559" cy="5751513"/>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613468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063" y="374650"/>
            <a:ext cx="7293873" cy="5751513"/>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498964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887034"/>
            <a:ext cx="8229600" cy="4726744"/>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996319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64109"/>
            <a:ext cx="8229600" cy="5226330"/>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215252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276" y="216736"/>
            <a:ext cx="7318883" cy="5481912"/>
          </a:xfrm>
        </p:spPr>
      </p:pic>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3452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z="3600" dirty="0"/>
              <a:t>In summary .. </a:t>
            </a:r>
            <a:r>
              <a:rPr lang="en-GB" sz="3600" dirty="0">
                <a:solidFill>
                  <a:srgbClr val="FF0000"/>
                </a:solidFill>
              </a:rPr>
              <a:t>While pictorial cues seem more abstract and high level than stereo, the brain gives them big credit as it comes to weigh these cues for building space around us</a:t>
            </a:r>
            <a:r>
              <a:rPr lang="en-GB" sz="3600" dirty="0"/>
              <a:t>. </a:t>
            </a:r>
          </a:p>
          <a:p>
            <a:r>
              <a:rPr lang="en-GB" sz="3600" b="1" dirty="0">
                <a:solidFill>
                  <a:srgbClr val="0432FF"/>
                </a:solidFill>
              </a:rPr>
              <a:t>Prioritizing stereo only and excluding these cues may spoil the design of spatialized UIs!</a:t>
            </a:r>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417846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1A5C-6006-8942-B161-632643AB65D1}"/>
              </a:ext>
            </a:extLst>
          </p:cNvPr>
          <p:cNvSpPr>
            <a:spLocks noGrp="1"/>
          </p:cNvSpPr>
          <p:nvPr>
            <p:ph type="title"/>
          </p:nvPr>
        </p:nvSpPr>
        <p:spPr/>
        <p:txBody>
          <a:bodyPr/>
          <a:lstStyle/>
          <a:p>
            <a:r>
              <a:rPr lang="en-US" dirty="0"/>
              <a:t>The Visual System Pays Attention!</a:t>
            </a:r>
            <a:br>
              <a:rPr lang="en-US" dirty="0"/>
            </a:br>
            <a:endParaRPr lang="en-GB" dirty="0"/>
          </a:p>
        </p:txBody>
      </p:sp>
      <p:sp>
        <p:nvSpPr>
          <p:cNvPr id="3" name="Text Placeholder 2">
            <a:extLst>
              <a:ext uri="{FF2B5EF4-FFF2-40B4-BE49-F238E27FC236}">
                <a16:creationId xmlns:a16="http://schemas.microsoft.com/office/drawing/2014/main" id="{F3EB3B55-331F-D847-937A-AE35FACE0AF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990103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But think about </a:t>
            </a:r>
            <a:r>
              <a:rPr lang="en-US" u="sng" dirty="0"/>
              <a:t>how we currently use technology</a:t>
            </a:r>
            <a:r>
              <a:rPr lang="en-US" dirty="0"/>
              <a:t>: </a:t>
            </a:r>
            <a:r>
              <a:rPr lang="en-US" dirty="0">
                <a:solidFill>
                  <a:srgbClr val="FF0000"/>
                </a:solidFill>
              </a:rPr>
              <a:t>it’s anything but natural</a:t>
            </a:r>
          </a:p>
          <a:p>
            <a:r>
              <a:rPr lang="en-US" dirty="0"/>
              <a:t>We use a </a:t>
            </a:r>
            <a:r>
              <a:rPr lang="en-US" b="1" dirty="0"/>
              <a:t>keyboard</a:t>
            </a:r>
            <a:r>
              <a:rPr lang="en-US" dirty="0"/>
              <a:t>, </a:t>
            </a:r>
            <a:r>
              <a:rPr lang="en-US" b="1" dirty="0"/>
              <a:t>mouse</a:t>
            </a:r>
            <a:r>
              <a:rPr lang="en-US" dirty="0"/>
              <a:t> or a trackball to manipulate data and content on a </a:t>
            </a:r>
            <a:r>
              <a:rPr lang="en-US" b="1" dirty="0"/>
              <a:t>screen</a:t>
            </a:r>
            <a:r>
              <a:rPr lang="en-US" dirty="0"/>
              <a:t>, from our tiny phones to large desktop monitors. But no matter how large the screen, size can’t overcome the fundamental flaw…</a:t>
            </a:r>
          </a:p>
          <a:p>
            <a:r>
              <a:rPr lang="en-US" dirty="0"/>
              <a:t>Our brains just weren’t meant to engage that way. </a:t>
            </a:r>
            <a:r>
              <a:rPr lang="en-US" u="sng" dirty="0"/>
              <a:t>Those technologies create obstacles to connecting rather than facilitating those connections</a:t>
            </a:r>
            <a:r>
              <a:rPr lang="en-US" dirty="0"/>
              <a:t>.</a:t>
            </a:r>
            <a:endParaRPr lang="en-GB" dirty="0"/>
          </a:p>
        </p:txBody>
      </p:sp>
      <p:sp>
        <p:nvSpPr>
          <p:cNvPr id="6"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621317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The human visual system is usually confronted with many different objects at a time, with only some of them reaching consciousness. Studies revealed two different strategies by which objects are selected for further processing: </a:t>
            </a:r>
          </a:p>
          <a:p>
            <a:pPr lvl="1"/>
            <a:r>
              <a:rPr lang="en-US" dirty="0"/>
              <a:t>an automatic, efficient search process, </a:t>
            </a:r>
          </a:p>
          <a:p>
            <a:pPr lvl="1"/>
            <a:r>
              <a:rPr lang="en-US" dirty="0"/>
              <a:t>a conscious, so-called inefficient search</a:t>
            </a:r>
          </a:p>
          <a:p>
            <a:r>
              <a:rPr lang="en-US" dirty="0"/>
              <a:t>Have you ever done the following test? If not, you may want to do it by watching the video:</a:t>
            </a:r>
          </a:p>
          <a:p>
            <a:r>
              <a:rPr lang="en-US" dirty="0">
                <a:hlinkClick r:id="rId2"/>
              </a:rPr>
              <a:t>https://www.youtube.com/watch?time_continue=2&amp;v=IGQmdoK_ZfY</a:t>
            </a:r>
            <a:r>
              <a:rPr lang="en-US" dirty="0"/>
              <a:t> </a:t>
            </a:r>
          </a:p>
          <a:p>
            <a:r>
              <a:rPr lang="en-GB" dirty="0">
                <a:hlinkClick r:id="rId3"/>
              </a:rPr>
              <a:t>https://www.youtube.com/watch?time_continue=93&amp;v=6JONMYxaZ_s</a:t>
            </a:r>
            <a:r>
              <a:rPr lang="en-GB" dirty="0"/>
              <a:t> </a:t>
            </a:r>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430037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There are studies suggesting that at any given moment, </a:t>
            </a:r>
            <a:r>
              <a:rPr lang="en-US" b="1" dirty="0"/>
              <a:t>our retinae are hit by 10</a:t>
            </a:r>
            <a:r>
              <a:rPr lang="en-US" b="1" baseline="30000" dirty="0"/>
              <a:t>8</a:t>
            </a:r>
            <a:r>
              <a:rPr lang="en-US" b="1" dirty="0"/>
              <a:t> bits of information</a:t>
            </a:r>
            <a:r>
              <a:rPr lang="en-US" dirty="0"/>
              <a:t>. </a:t>
            </a:r>
          </a:p>
          <a:p>
            <a:r>
              <a:rPr lang="en-US" dirty="0"/>
              <a:t>By making an analogy with artificial sensors, we can say that the visual system samples at a rate that may vary from 10Hz to just a little under 100Hz (across the system and range of stimuli). </a:t>
            </a:r>
          </a:p>
          <a:p>
            <a:r>
              <a:rPr lang="en-US" dirty="0"/>
              <a:t>The output of this may go down to a single bit, i.e. a </a:t>
            </a:r>
            <a:r>
              <a:rPr lang="en-US" b="1" dirty="0"/>
              <a:t>binary decision that sometimes must be taken in a fraction of a second </a:t>
            </a:r>
            <a:r>
              <a:rPr lang="en-US" dirty="0"/>
              <a:t>(e.g., based on the visual information available, we may turn right or left, decide to touch button A or button B, etc.)</a:t>
            </a:r>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361000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This sets an </a:t>
            </a:r>
            <a:r>
              <a:rPr lang="en-US" b="1" dirty="0">
                <a:solidFill>
                  <a:srgbClr val="0000FF"/>
                </a:solidFill>
              </a:rPr>
              <a:t>incredible compression problem </a:t>
            </a:r>
            <a:r>
              <a:rPr lang="en-US" dirty="0"/>
              <a:t>to our visual and cognitive system that evolution solved by enabling us with mechanisms </a:t>
            </a:r>
            <a:r>
              <a:rPr lang="en-US" b="1" dirty="0">
                <a:solidFill>
                  <a:srgbClr val="0000FF"/>
                </a:solidFill>
              </a:rPr>
              <a:t>to select relevant information </a:t>
            </a:r>
            <a:r>
              <a:rPr lang="en-US" dirty="0"/>
              <a:t>that neuroscientists generally call “</a:t>
            </a:r>
            <a:r>
              <a:rPr lang="en-US" b="1" dirty="0"/>
              <a:t>attentional</a:t>
            </a:r>
            <a:r>
              <a:rPr lang="en-US" dirty="0"/>
              <a:t>” mechanisms. Visual and sensory attention in general makes it possible to select only what is relevant with the task at hand and discarding what is irrelevant – </a:t>
            </a:r>
            <a:r>
              <a:rPr lang="en-US" i="1" dirty="0"/>
              <a:t>which is the reason why many of you, as well as me the first time I did it, might have missed incredible parts of the scene in the </a:t>
            </a:r>
            <a:r>
              <a:rPr lang="en-US" i="1" dirty="0">
                <a:solidFill>
                  <a:srgbClr val="0000FF"/>
                </a:solidFill>
              </a:rPr>
              <a:t>Gorilla test</a:t>
            </a:r>
            <a:r>
              <a:rPr lang="en-US" dirty="0"/>
              <a:t>!!!</a:t>
            </a:r>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479167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solidFill>
                  <a:srgbClr val="0000FF"/>
                </a:solidFill>
              </a:rPr>
              <a:t>Top-down attention </a:t>
            </a:r>
            <a:r>
              <a:rPr lang="en-US" dirty="0"/>
              <a:t>is ruled by the mechanisms of </a:t>
            </a:r>
            <a:r>
              <a:rPr lang="en-US" sz="4000" b="1" dirty="0">
                <a:solidFill>
                  <a:srgbClr val="FF0000"/>
                </a:solidFill>
              </a:rPr>
              <a:t>visual search</a:t>
            </a:r>
            <a:r>
              <a:rPr lang="en-US" dirty="0"/>
              <a:t>, that is by the ability </a:t>
            </a:r>
            <a:r>
              <a:rPr lang="en-US" u="sng" dirty="0"/>
              <a:t>to find individual elements</a:t>
            </a:r>
            <a:r>
              <a:rPr lang="en-US" dirty="0"/>
              <a:t> and </a:t>
            </a:r>
            <a:r>
              <a:rPr lang="en-US" u="sng" dirty="0"/>
              <a:t>keep track in cluttered scenes</a:t>
            </a:r>
            <a:r>
              <a:rPr lang="en-US" dirty="0"/>
              <a:t>. </a:t>
            </a:r>
          </a:p>
        </p:txBody>
      </p:sp>
      <p:sp>
        <p:nvSpPr>
          <p:cNvPr id="4" name="Title 1"/>
          <p:cNvSpPr>
            <a:spLocks noGrp="1"/>
          </p:cNvSpPr>
          <p:nvPr>
            <p:ph type="title"/>
          </p:nvPr>
        </p:nvSpPr>
        <p:spPr/>
        <p:txBody>
          <a:bodyPr/>
          <a:lstStyle/>
          <a:p>
            <a:r>
              <a:rPr lang="en-GB" sz="2800" dirty="0"/>
              <a:t>Top-down attention</a:t>
            </a:r>
          </a:p>
        </p:txBody>
      </p:sp>
    </p:spTree>
    <p:extLst>
      <p:ext uri="{BB962C8B-B14F-4D97-AF65-F5344CB8AC3E}">
        <p14:creationId xmlns:p14="http://schemas.microsoft.com/office/powerpoint/2010/main" val="1174850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p:txBody>
      </p:sp>
      <p:sp>
        <p:nvSpPr>
          <p:cNvPr id="4" name="Title 1"/>
          <p:cNvSpPr>
            <a:spLocks noGrp="1"/>
          </p:cNvSpPr>
          <p:nvPr>
            <p:ph type="title"/>
          </p:nvPr>
        </p:nvSpPr>
        <p:spPr/>
        <p:txBody>
          <a:bodyPr/>
          <a:lstStyle/>
          <a:p>
            <a:r>
              <a:rPr lang="en-GB" sz="2800" dirty="0"/>
              <a:t>Top-down attention</a:t>
            </a:r>
          </a:p>
        </p:txBody>
      </p:sp>
      <p:pic>
        <p:nvPicPr>
          <p:cNvPr id="13314" name="Picture 2" descr="op-Down-Attention-Ex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10" y="375138"/>
            <a:ext cx="8502732" cy="4358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2510" y="4892634"/>
            <a:ext cx="8490856" cy="646331"/>
          </a:xfrm>
          <a:prstGeom prst="rect">
            <a:avLst/>
          </a:prstGeom>
          <a:noFill/>
        </p:spPr>
        <p:txBody>
          <a:bodyPr wrap="square" rtlCol="0">
            <a:spAutoFit/>
          </a:bodyPr>
          <a:lstStyle/>
          <a:p>
            <a:r>
              <a:rPr lang="en-US" b="1" i="1" dirty="0"/>
              <a:t>Top-down attention </a:t>
            </a:r>
            <a:r>
              <a:rPr lang="en-US" i="1" dirty="0"/>
              <a:t>at work: The volleyball player's eyes are focused on the ball coming her way, and is about to leap into action.</a:t>
            </a:r>
            <a:endParaRPr lang="en-GB" dirty="0"/>
          </a:p>
        </p:txBody>
      </p:sp>
    </p:spTree>
    <p:extLst>
      <p:ext uri="{BB962C8B-B14F-4D97-AF65-F5344CB8AC3E}">
        <p14:creationId xmlns:p14="http://schemas.microsoft.com/office/powerpoint/2010/main" val="999256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DF7A-C1D2-DE4A-BFF0-ACF4279DBE7C}"/>
              </a:ext>
            </a:extLst>
          </p:cNvPr>
          <p:cNvSpPr>
            <a:spLocks noGrp="1"/>
          </p:cNvSpPr>
          <p:nvPr>
            <p:ph type="title"/>
          </p:nvPr>
        </p:nvSpPr>
        <p:spPr/>
        <p:txBody>
          <a:bodyPr/>
          <a:lstStyle/>
          <a:p>
            <a:r>
              <a:rPr lang="en-GB" dirty="0"/>
              <a:t>Top-down attention</a:t>
            </a:r>
          </a:p>
        </p:txBody>
      </p:sp>
      <p:sp>
        <p:nvSpPr>
          <p:cNvPr id="3" name="Content Placeholder 2">
            <a:extLst>
              <a:ext uri="{FF2B5EF4-FFF2-40B4-BE49-F238E27FC236}">
                <a16:creationId xmlns:a16="http://schemas.microsoft.com/office/drawing/2014/main" id="{66014049-5B5B-8346-B62C-4CFEDE3761F8}"/>
              </a:ext>
            </a:extLst>
          </p:cNvPr>
          <p:cNvSpPr>
            <a:spLocks noGrp="1"/>
          </p:cNvSpPr>
          <p:nvPr>
            <p:ph idx="1"/>
          </p:nvPr>
        </p:nvSpPr>
        <p:spPr/>
        <p:txBody>
          <a:bodyPr>
            <a:normAutofit/>
          </a:bodyPr>
          <a:lstStyle/>
          <a:p>
            <a:r>
              <a:rPr lang="en-GB" dirty="0">
                <a:solidFill>
                  <a:srgbClr val="FF0000"/>
                </a:solidFill>
              </a:rPr>
              <a:t>Inattentional Blindness</a:t>
            </a:r>
          </a:p>
          <a:p>
            <a:pPr marL="0" indent="0">
              <a:buNone/>
            </a:pPr>
            <a:r>
              <a:rPr lang="en-GB" dirty="0">
                <a:solidFill>
                  <a:srgbClr val="0000FF"/>
                </a:solidFill>
              </a:rPr>
              <a:t>When people focus on a task that demands their attention, they often fail to notice unexpected objects and events that occur in full view</a:t>
            </a:r>
            <a:r>
              <a:rPr lang="en-GB" dirty="0"/>
              <a:t>. This phenomenon is known as "inattentional blindness" because people typically do not consciously perceive aspects of their world that fall outside of the focus of their attention.</a:t>
            </a:r>
          </a:p>
        </p:txBody>
      </p:sp>
    </p:spTree>
    <p:extLst>
      <p:ext uri="{BB962C8B-B14F-4D97-AF65-F5344CB8AC3E}">
        <p14:creationId xmlns:p14="http://schemas.microsoft.com/office/powerpoint/2010/main" val="3425426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The second type of visual attention is </a:t>
            </a:r>
            <a:r>
              <a:rPr lang="en-US" b="1" dirty="0"/>
              <a:t>bottom-up attention</a:t>
            </a:r>
            <a:r>
              <a:rPr lang="en-US" dirty="0"/>
              <a:t>. </a:t>
            </a:r>
          </a:p>
          <a:p>
            <a:r>
              <a:rPr lang="en-US" dirty="0"/>
              <a:t>Example: when you are involved in a generic task and a camera flash shoots, the whole flow breaks and we will automatically orient our attention to the source of the flash. </a:t>
            </a:r>
          </a:p>
          <a:p>
            <a:r>
              <a:rPr lang="en-US" dirty="0"/>
              <a:t>Indeed, </a:t>
            </a:r>
            <a:r>
              <a:rPr lang="en-US" u="sng" dirty="0"/>
              <a:t>nature equipped us with mechanisms to quickly </a:t>
            </a:r>
            <a:r>
              <a:rPr lang="en-US" u="sng" dirty="0">
                <a:solidFill>
                  <a:srgbClr val="FF0000"/>
                </a:solidFill>
              </a:rPr>
              <a:t>break</a:t>
            </a:r>
            <a:r>
              <a:rPr lang="en-US" u="sng" dirty="0"/>
              <a:t> the flow and react to sudden stimuli that may represent danger</a:t>
            </a:r>
            <a:r>
              <a:rPr lang="en-US" dirty="0"/>
              <a:t>.</a:t>
            </a:r>
          </a:p>
        </p:txBody>
      </p:sp>
      <p:sp>
        <p:nvSpPr>
          <p:cNvPr id="4" name="Title 1"/>
          <p:cNvSpPr>
            <a:spLocks noGrp="1"/>
          </p:cNvSpPr>
          <p:nvPr>
            <p:ph type="title"/>
          </p:nvPr>
        </p:nvSpPr>
        <p:spPr/>
        <p:txBody>
          <a:bodyPr/>
          <a:lstStyle/>
          <a:p>
            <a:r>
              <a:rPr lang="en-GB" sz="2800" dirty="0"/>
              <a:t>Bottom-up attention</a:t>
            </a:r>
          </a:p>
        </p:txBody>
      </p:sp>
    </p:spTree>
    <p:extLst>
      <p:ext uri="{BB962C8B-B14F-4D97-AF65-F5344CB8AC3E}">
        <p14:creationId xmlns:p14="http://schemas.microsoft.com/office/powerpoint/2010/main" val="1749955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The circuitry in the brain that implement these complementary types of information selections are integrated in a way so that the modules that support </a:t>
            </a:r>
            <a:r>
              <a:rPr lang="en-US" b="1" dirty="0"/>
              <a:t>bottom-up attention act as a </a:t>
            </a:r>
            <a:r>
              <a:rPr lang="en-US" b="1" dirty="0">
                <a:solidFill>
                  <a:srgbClr val="FF0000"/>
                </a:solidFill>
              </a:rPr>
              <a:t>circuit breaker </a:t>
            </a:r>
            <a:r>
              <a:rPr lang="en-US" b="1" dirty="0"/>
              <a:t>for the mechanisms of top-down attention </a:t>
            </a:r>
            <a:r>
              <a:rPr lang="en-US" dirty="0"/>
              <a:t>(</a:t>
            </a:r>
            <a:r>
              <a:rPr lang="en-US" u="sng" dirty="0"/>
              <a:t>similar to an interrupt in computer function</a:t>
            </a:r>
            <a:r>
              <a:rPr lang="en-US" dirty="0"/>
              <a:t>). </a:t>
            </a:r>
          </a:p>
          <a:p>
            <a:r>
              <a:rPr lang="en-US" dirty="0">
                <a:solidFill>
                  <a:srgbClr val="FF3300"/>
                </a:solidFill>
              </a:rPr>
              <a:t>Within a UI, </a:t>
            </a:r>
            <a:r>
              <a:rPr lang="en-US" u="sng" dirty="0">
                <a:solidFill>
                  <a:srgbClr val="FF3300"/>
                </a:solidFill>
              </a:rPr>
              <a:t>the balance between these two types of attention </a:t>
            </a:r>
            <a:r>
              <a:rPr lang="en-US" dirty="0">
                <a:solidFill>
                  <a:srgbClr val="FF3300"/>
                </a:solidFill>
              </a:rPr>
              <a:t>are under good control of the developer that has to know some basics of neuroscience!!!</a:t>
            </a:r>
          </a:p>
        </p:txBody>
      </p:sp>
      <p:sp>
        <p:nvSpPr>
          <p:cNvPr id="4" name="Title 1"/>
          <p:cNvSpPr>
            <a:spLocks noGrp="1"/>
          </p:cNvSpPr>
          <p:nvPr>
            <p:ph type="title"/>
          </p:nvPr>
        </p:nvSpPr>
        <p:spPr/>
        <p:txBody>
          <a:bodyPr/>
          <a:lstStyle/>
          <a:p>
            <a:r>
              <a:rPr lang="en-GB" sz="2800" dirty="0"/>
              <a:t>Bottom-up attention</a:t>
            </a:r>
          </a:p>
        </p:txBody>
      </p:sp>
    </p:spTree>
    <p:extLst>
      <p:ext uri="{BB962C8B-B14F-4D97-AF65-F5344CB8AC3E}">
        <p14:creationId xmlns:p14="http://schemas.microsoft.com/office/powerpoint/2010/main" val="1707156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CC78-55FB-4C4C-BA0C-EFAE8F890521}"/>
              </a:ext>
            </a:extLst>
          </p:cNvPr>
          <p:cNvSpPr>
            <a:spLocks noGrp="1"/>
          </p:cNvSpPr>
          <p:nvPr>
            <p:ph type="title"/>
          </p:nvPr>
        </p:nvSpPr>
        <p:spPr/>
        <p:txBody>
          <a:bodyPr/>
          <a:lstStyle/>
          <a:p>
            <a:r>
              <a:rPr lang="en-GB" dirty="0"/>
              <a:t>Bottom-up attention</a:t>
            </a:r>
          </a:p>
        </p:txBody>
      </p:sp>
      <p:sp>
        <p:nvSpPr>
          <p:cNvPr id="3" name="Content Placeholder 2">
            <a:extLst>
              <a:ext uri="{FF2B5EF4-FFF2-40B4-BE49-F238E27FC236}">
                <a16:creationId xmlns:a16="http://schemas.microsoft.com/office/drawing/2014/main" id="{F5954D01-EE49-4548-9751-5F2DE71C8C69}"/>
              </a:ext>
            </a:extLst>
          </p:cNvPr>
          <p:cNvSpPr>
            <a:spLocks noGrp="1"/>
          </p:cNvSpPr>
          <p:nvPr>
            <p:ph idx="1"/>
          </p:nvPr>
        </p:nvSpPr>
        <p:spPr/>
        <p:txBody>
          <a:bodyPr>
            <a:normAutofit lnSpcReduction="10000"/>
          </a:bodyPr>
          <a:lstStyle/>
          <a:p>
            <a:r>
              <a:rPr lang="en-GB" dirty="0">
                <a:solidFill>
                  <a:srgbClr val="FF0000"/>
                </a:solidFill>
              </a:rPr>
              <a:t>Change Blindness</a:t>
            </a:r>
          </a:p>
          <a:p>
            <a:pPr marL="0" indent="0">
              <a:buNone/>
            </a:pPr>
            <a:r>
              <a:rPr lang="en-GB" dirty="0"/>
              <a:t>People fail to notice large changes to their visual world when those changes occur during a brief moment of distraction. </a:t>
            </a:r>
          </a:p>
          <a:p>
            <a:pPr marL="0" indent="0">
              <a:buNone/>
            </a:pPr>
            <a:r>
              <a:rPr lang="en-GB" dirty="0">
                <a:solidFill>
                  <a:srgbClr val="0432FF"/>
                </a:solidFill>
              </a:rPr>
              <a:t>Under normal viewing conditions, changes to a scene produce a signal that can grab our attention</a:t>
            </a:r>
            <a:r>
              <a:rPr lang="en-GB" dirty="0"/>
              <a:t>. </a:t>
            </a:r>
          </a:p>
          <a:p>
            <a:pPr marL="0" indent="0">
              <a:buNone/>
            </a:pPr>
            <a:r>
              <a:rPr lang="en-GB" dirty="0"/>
              <a:t>However, when that change signal is hidden by any sort of disruption (a flashed blank screen, an eye movement, a cut from one view to another in a movie), people can and do miss large changes.</a:t>
            </a:r>
          </a:p>
        </p:txBody>
      </p:sp>
    </p:spTree>
    <p:extLst>
      <p:ext uri="{BB962C8B-B14F-4D97-AF65-F5344CB8AC3E}">
        <p14:creationId xmlns:p14="http://schemas.microsoft.com/office/powerpoint/2010/main" val="720812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1A5C-6006-8942-B161-632643AB65D1}"/>
              </a:ext>
            </a:extLst>
          </p:cNvPr>
          <p:cNvSpPr>
            <a:spLocks noGrp="1"/>
          </p:cNvSpPr>
          <p:nvPr>
            <p:ph type="title"/>
          </p:nvPr>
        </p:nvSpPr>
        <p:spPr/>
        <p:txBody>
          <a:bodyPr/>
          <a:lstStyle/>
          <a:p>
            <a:r>
              <a:rPr lang="en-US" dirty="0"/>
              <a:t>What Works Better: 2D or 3D Instructions?</a:t>
            </a:r>
            <a:br>
              <a:rPr lang="en-US" dirty="0"/>
            </a:br>
            <a:br>
              <a:rPr lang="en-US" dirty="0"/>
            </a:br>
            <a:endParaRPr lang="en-GB" dirty="0"/>
          </a:p>
        </p:txBody>
      </p:sp>
      <p:sp>
        <p:nvSpPr>
          <p:cNvPr id="3" name="Text Placeholder 2">
            <a:extLst>
              <a:ext uri="{FF2B5EF4-FFF2-40B4-BE49-F238E27FC236}">
                <a16:creationId xmlns:a16="http://schemas.microsoft.com/office/drawing/2014/main" id="{F3EB3B55-331F-D847-937A-AE35FACE0AF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47559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8263"/>
            <a:ext cx="8229600" cy="5751025"/>
          </a:xfrm>
        </p:spPr>
        <p:txBody>
          <a:bodyPr>
            <a:normAutofit/>
          </a:bodyPr>
          <a:lstStyle/>
          <a:p>
            <a:r>
              <a:rPr lang="en-US" b="1" dirty="0"/>
              <a:t>Natural machines </a:t>
            </a:r>
            <a:r>
              <a:rPr lang="en-US" dirty="0"/>
              <a:t>provide a fully transparent display that reveals the </a:t>
            </a:r>
            <a:r>
              <a:rPr lang="en-US" u="sng" dirty="0"/>
              <a:t>real world </a:t>
            </a:r>
            <a:r>
              <a:rPr lang="en-US" dirty="0"/>
              <a:t>alongside </a:t>
            </a:r>
            <a:r>
              <a:rPr lang="en-US" u="sng" dirty="0"/>
              <a:t>digital content </a:t>
            </a:r>
            <a:r>
              <a:rPr lang="en-US" dirty="0"/>
              <a:t>in a beautiful blend of the digital and physical worlds. </a:t>
            </a:r>
          </a:p>
          <a:p>
            <a:r>
              <a:rPr lang="en-US" dirty="0"/>
              <a:t>The person sees both and can engage naturally with digital and physical objects together. </a:t>
            </a:r>
          </a:p>
        </p:txBody>
      </p:sp>
      <p:sp>
        <p:nvSpPr>
          <p:cNvPr id="5"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42090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a:bodyPr>
          <a:lstStyle/>
          <a:p>
            <a:r>
              <a:rPr lang="en-US" b="1" dirty="0">
                <a:solidFill>
                  <a:srgbClr val="FF0000"/>
                </a:solidFill>
              </a:rPr>
              <a:t>What Works Better: 2D or 3D Instructions?</a:t>
            </a:r>
          </a:p>
          <a:p>
            <a:r>
              <a:rPr lang="en-US" dirty="0"/>
              <a:t>Here META reports a recent study they conducted with </a:t>
            </a:r>
            <a:r>
              <a:rPr lang="en-US" b="1" dirty="0"/>
              <a:t>Accenture</a:t>
            </a:r>
            <a:r>
              <a:rPr lang="en-US" dirty="0"/>
              <a:t> and presented at this year's </a:t>
            </a:r>
            <a:r>
              <a:rPr lang="en-US" dirty="0">
                <a:hlinkClick r:id="rId2"/>
              </a:rPr>
              <a:t>International Symposium on Mixed and Augmented Reality (ISMAR)</a:t>
            </a:r>
            <a:r>
              <a:rPr lang="en-US" dirty="0"/>
              <a:t>. They examined whether 3D instructions delivered via AR were more effective than 2D paper / screen instructions. Let’s go on to discover the full results and surprise findings.</a:t>
            </a:r>
            <a:endParaRPr lang="en-US" b="1" dirty="0"/>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3500086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a:bodyPr>
          <a:lstStyle/>
          <a:p>
            <a:r>
              <a:rPr lang="en-US" sz="2400" dirty="0"/>
              <a:t>Imagine coming home with a new Ikea floor lamp. You open the instruction manual to figure out how the lamp should be assembled. </a:t>
            </a:r>
          </a:p>
          <a:p>
            <a:r>
              <a:rPr lang="en-US" sz="2400" dirty="0"/>
              <a:t>30 minutes go by and you're on step 9 when you stop because the diagram is mind-boggling:</a:t>
            </a:r>
          </a:p>
        </p:txBody>
      </p:sp>
      <p:sp>
        <p:nvSpPr>
          <p:cNvPr id="4" name="Title 1"/>
          <p:cNvSpPr>
            <a:spLocks noGrp="1"/>
          </p:cNvSpPr>
          <p:nvPr>
            <p:ph type="title"/>
          </p:nvPr>
        </p:nvSpPr>
        <p:spPr/>
        <p:txBody>
          <a:bodyPr/>
          <a:lstStyle/>
          <a:p>
            <a:r>
              <a:rPr lang="en-GB" sz="2800" dirty="0"/>
              <a:t>… – 2D or 3D instructions?</a:t>
            </a:r>
          </a:p>
        </p:txBody>
      </p:sp>
      <p:pic>
        <p:nvPicPr>
          <p:cNvPr id="1026" name="Picture 2" descr="kea-Dudero-Floor-Lamp-Assembly-Instruct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786" y="2372497"/>
            <a:ext cx="5027383" cy="354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89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fontScale="92500" lnSpcReduction="20000"/>
          </a:bodyPr>
          <a:lstStyle/>
          <a:p>
            <a:r>
              <a:rPr lang="en-US" dirty="0"/>
              <a:t>And then you keep needing to go back and forth to look at what you're doing, which wastes time and makes you lose focus. </a:t>
            </a:r>
          </a:p>
          <a:p>
            <a:r>
              <a:rPr lang="en-US" b="1" dirty="0"/>
              <a:t>With augmented reality</a:t>
            </a:r>
            <a:r>
              <a:rPr lang="en-US" dirty="0"/>
              <a:t> (AR), you cut that step out and </a:t>
            </a:r>
            <a:r>
              <a:rPr lang="en-US" b="1" dirty="0">
                <a:solidFill>
                  <a:srgbClr val="FF0000"/>
                </a:solidFill>
              </a:rPr>
              <a:t>you're able to increase your working memory</a:t>
            </a:r>
            <a:r>
              <a:rPr lang="en-US" dirty="0"/>
              <a:t> load </a:t>
            </a:r>
            <a:r>
              <a:rPr lang="en-US" u="sng" dirty="0"/>
              <a:t>by continuously support the user with animations </a:t>
            </a:r>
            <a:r>
              <a:rPr lang="en-US" dirty="0"/>
              <a:t>in order to complete the task.</a:t>
            </a:r>
          </a:p>
          <a:p>
            <a:r>
              <a:rPr lang="en-US" dirty="0"/>
              <a:t>Assembling furniture shouldn't be this difficult, but it usually is because the process comes with subpar paper instruction manuals. And for those of you who think it's not the instruction manuals that are inadequate, but rather people and their inability to follow directions, then we beg to differ with both a </a:t>
            </a:r>
            <a:r>
              <a:rPr lang="en-US" b="1" dirty="0"/>
              <a:t>short</a:t>
            </a:r>
            <a:r>
              <a:rPr lang="en-US" dirty="0"/>
              <a:t> and </a:t>
            </a:r>
            <a:r>
              <a:rPr lang="en-US" b="1" dirty="0"/>
              <a:t>long answer</a:t>
            </a:r>
            <a:r>
              <a:rPr lang="en-US" dirty="0"/>
              <a:t>:</a:t>
            </a:r>
          </a:p>
          <a:p>
            <a:endParaRPr lang="en-US" dirty="0"/>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142486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a:bodyPr>
          <a:lstStyle/>
          <a:p>
            <a:r>
              <a:rPr lang="en-US" b="1" dirty="0"/>
              <a:t>The Short Answer</a:t>
            </a:r>
            <a:endParaRPr lang="en-US" dirty="0"/>
          </a:p>
          <a:p>
            <a:r>
              <a:rPr lang="en-US" u="sng" dirty="0"/>
              <a:t>2D instructions </a:t>
            </a:r>
            <a:r>
              <a:rPr lang="en-US" dirty="0"/>
              <a:t>– whether they be textual and graphical instructions on a screen or paper – are hard to understand because </a:t>
            </a:r>
            <a:r>
              <a:rPr lang="en-US" u="sng" dirty="0"/>
              <a:t>they're </a:t>
            </a:r>
            <a:r>
              <a:rPr lang="en-US" u="sng" dirty="0">
                <a:solidFill>
                  <a:srgbClr val="FF0000"/>
                </a:solidFill>
              </a:rPr>
              <a:t>flat representations of complex actions and objects </a:t>
            </a:r>
            <a:r>
              <a:rPr lang="en-US" u="sng" dirty="0"/>
              <a:t>in a 3D environment </a:t>
            </a:r>
            <a:r>
              <a:rPr lang="en-US" dirty="0"/>
              <a:t>aka the real world. </a:t>
            </a:r>
          </a:p>
          <a:p>
            <a:r>
              <a:rPr lang="en-US" b="1" dirty="0"/>
              <a:t>This is why simulations/animations  </a:t>
            </a:r>
            <a:r>
              <a:rPr lang="en-US" dirty="0"/>
              <a:t>(and supervised real-world scenarios) </a:t>
            </a:r>
            <a:r>
              <a:rPr lang="en-US" b="1" dirty="0"/>
              <a:t>are fundamental for training in highly complex procedural jobs</a:t>
            </a:r>
            <a:r>
              <a:rPr lang="en-US" dirty="0"/>
              <a:t>. </a:t>
            </a:r>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1087553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fontScale="70000" lnSpcReduction="20000"/>
          </a:bodyPr>
          <a:lstStyle/>
          <a:p>
            <a:pPr marL="0" indent="0">
              <a:buNone/>
            </a:pPr>
            <a:r>
              <a:rPr lang="en-US" b="1" dirty="0"/>
              <a:t>The Long Answer</a:t>
            </a:r>
            <a:endParaRPr lang="en-US" dirty="0"/>
          </a:p>
          <a:p>
            <a:pPr marL="0" indent="0">
              <a:buNone/>
            </a:pPr>
            <a:r>
              <a:rPr lang="en-US" dirty="0">
                <a:solidFill>
                  <a:srgbClr val="FF0000"/>
                </a:solidFill>
              </a:rPr>
              <a:t>From a neuroscience perspective</a:t>
            </a:r>
            <a:r>
              <a:rPr lang="en-US" dirty="0"/>
              <a:t>, instructions on paper and screens are cognitively limiting, i.e. difficult to understand, for the following reasons:</a:t>
            </a:r>
          </a:p>
          <a:p>
            <a:pPr marL="0" indent="0">
              <a:buNone/>
            </a:pPr>
            <a:r>
              <a:rPr lang="en-US" dirty="0"/>
              <a:t>       1. </a:t>
            </a:r>
            <a:r>
              <a:rPr lang="en-US" b="1" dirty="0"/>
              <a:t>They're perceptually inefficient</a:t>
            </a:r>
            <a:endParaRPr lang="en-US" dirty="0"/>
          </a:p>
          <a:p>
            <a:pPr marL="0" indent="0">
              <a:buNone/>
            </a:pPr>
            <a:r>
              <a:rPr lang="en-US" dirty="0"/>
              <a:t>Oversimplified, flat 2D images of 3D objects and actions make it harder for our brains to process and understand the actions that need to be taken.</a:t>
            </a:r>
          </a:p>
          <a:p>
            <a:pPr marL="0" indent="0">
              <a:buNone/>
            </a:pPr>
            <a:r>
              <a:rPr lang="en-US" dirty="0"/>
              <a:t>      2. </a:t>
            </a:r>
            <a:r>
              <a:rPr lang="en-US" b="1" dirty="0"/>
              <a:t>They overload working memory</a:t>
            </a:r>
            <a:endParaRPr lang="en-US" dirty="0"/>
          </a:p>
          <a:p>
            <a:pPr marL="0" indent="0">
              <a:buNone/>
            </a:pPr>
            <a:r>
              <a:rPr lang="en-US" dirty="0"/>
              <a:t>Like the RAM in computers, working memory is where our brains temporarily store and process information. If our working memories are overloaded, then our performance on complex tasks will be undermined (</a:t>
            </a:r>
            <a:r>
              <a:rPr lang="en-US" dirty="0">
                <a:solidFill>
                  <a:srgbClr val="0000FF"/>
                </a:solidFill>
              </a:rPr>
              <a:t>do you know the law of 7 +- 2 ?</a:t>
            </a:r>
            <a:r>
              <a:rPr lang="en-US" dirty="0"/>
              <a:t>).</a:t>
            </a:r>
          </a:p>
          <a:p>
            <a:pPr marL="0" indent="0">
              <a:buNone/>
            </a:pPr>
            <a:r>
              <a:rPr lang="en-US" dirty="0"/>
              <a:t>      3. </a:t>
            </a:r>
            <a:r>
              <a:rPr lang="en-US" b="1" dirty="0"/>
              <a:t>They're difficult to recall</a:t>
            </a:r>
            <a:endParaRPr lang="en-US" dirty="0"/>
          </a:p>
          <a:p>
            <a:pPr marL="0" indent="0">
              <a:buNone/>
            </a:pPr>
            <a:r>
              <a:rPr lang="en-US" dirty="0"/>
              <a:t>Unless you have "photographic memory", remembering each step to execute in the overall process, along with their corresponding diagrams, is impossible for most people.</a:t>
            </a:r>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1284976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sz="2800" dirty="0"/>
              <a:t>… – 2D or 3D instructions?</a:t>
            </a:r>
          </a:p>
        </p:txBody>
      </p:sp>
      <p:pic>
        <p:nvPicPr>
          <p:cNvPr id="3074" name="Picture 2" descr="ow-Augmented-Reality-Overcomes-Cognitive-Limits-Generated-from-2D-Inst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54" y="889438"/>
            <a:ext cx="8942297" cy="444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12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fontScale="85000" lnSpcReduction="10000"/>
          </a:bodyPr>
          <a:lstStyle/>
          <a:p>
            <a:r>
              <a:rPr lang="en-US" dirty="0">
                <a:solidFill>
                  <a:srgbClr val="0432FF"/>
                </a:solidFill>
              </a:rPr>
              <a:t>The current research on AR's </a:t>
            </a:r>
            <a:r>
              <a:rPr lang="en-US" dirty="0"/>
              <a:t>(and 3D visualizations) seems to show that </a:t>
            </a:r>
            <a:r>
              <a:rPr lang="en-US" dirty="0">
                <a:solidFill>
                  <a:srgbClr val="0432FF"/>
                </a:solidFill>
              </a:rPr>
              <a:t>static 3D instructions help people execute tasks more efficiently than 2D instructions</a:t>
            </a:r>
          </a:p>
          <a:p>
            <a:r>
              <a:rPr lang="en-US" dirty="0"/>
              <a:t>At a high level, static 3D visuals introduce the perceptual cue of stereo 3D, which makes it easier for our brain to process and understand the combination of visual and textual information and actions we need to complete the task</a:t>
            </a:r>
          </a:p>
          <a:p>
            <a:r>
              <a:rPr lang="en-US" b="1" dirty="0"/>
              <a:t>From a neuroscience standpoint, the human brain has evolved to become finely attuned to both </a:t>
            </a:r>
            <a:r>
              <a:rPr lang="en-US" b="1" dirty="0">
                <a:solidFill>
                  <a:srgbClr val="FF3300"/>
                </a:solidFill>
              </a:rPr>
              <a:t>stereo</a:t>
            </a:r>
            <a:r>
              <a:rPr lang="en-US" b="1" dirty="0"/>
              <a:t> and </a:t>
            </a:r>
            <a:r>
              <a:rPr lang="en-US" b="1" dirty="0">
                <a:solidFill>
                  <a:srgbClr val="FF3300"/>
                </a:solidFill>
              </a:rPr>
              <a:t>motion</a:t>
            </a:r>
            <a:r>
              <a:rPr lang="en-US" b="1" dirty="0"/>
              <a:t> cues</a:t>
            </a:r>
            <a:r>
              <a:rPr lang="en-US" dirty="0"/>
              <a:t>, </a:t>
            </a:r>
            <a:r>
              <a:rPr lang="en-US" u="sng" dirty="0"/>
              <a:t>which indicates why people might find 3D representations of complex tasks easier to understand than 2D representations</a:t>
            </a:r>
            <a:r>
              <a:rPr lang="en-US" dirty="0"/>
              <a:t>.</a:t>
            </a:r>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1031507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fontScale="92500" lnSpcReduction="10000"/>
          </a:bodyPr>
          <a:lstStyle/>
          <a:p>
            <a:r>
              <a:rPr lang="en-US" dirty="0"/>
              <a:t>Given how our brains work they (META) performed with Accenture a pilot study examining use of perceptual cues in AR. </a:t>
            </a:r>
          </a:p>
          <a:p>
            <a:r>
              <a:rPr lang="en-US" dirty="0"/>
              <a:t>More specifically, we wanted to measure </a:t>
            </a:r>
            <a:r>
              <a:rPr lang="en-US" b="1" dirty="0"/>
              <a:t>the effect an additional perceptual cue</a:t>
            </a:r>
            <a:r>
              <a:rPr lang="en-US" dirty="0"/>
              <a:t> (</a:t>
            </a:r>
            <a:r>
              <a:rPr lang="en-US" b="1" dirty="0">
                <a:solidFill>
                  <a:srgbClr val="FF0000"/>
                </a:solidFill>
              </a:rPr>
              <a:t>motion</a:t>
            </a:r>
            <a:r>
              <a:rPr lang="en-US" dirty="0"/>
              <a:t>) would have on the time it takes to complete a procedural task. </a:t>
            </a:r>
          </a:p>
          <a:p>
            <a:r>
              <a:rPr lang="en-US" dirty="0"/>
              <a:t>We operated under the hypothesis that integrating </a:t>
            </a:r>
            <a:r>
              <a:rPr lang="en-US" u="sng" dirty="0"/>
              <a:t>stereo </a:t>
            </a:r>
            <a:r>
              <a:rPr lang="en-US" i="1" u="sng" dirty="0"/>
              <a:t>and</a:t>
            </a:r>
            <a:r>
              <a:rPr lang="en-US" u="sng" dirty="0"/>
              <a:t> motion </a:t>
            </a:r>
            <a:r>
              <a:rPr lang="en-US" dirty="0"/>
              <a:t>perceptual cues could reduce limitations of 2D instructions – enabling people to more quickly complete a procedural task.</a:t>
            </a:r>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2055058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a:bodyPr>
          <a:lstStyle/>
          <a:p>
            <a:r>
              <a:rPr lang="en-US" b="1" dirty="0"/>
              <a:t>How We Conducted the Study</a:t>
            </a:r>
            <a:endParaRPr lang="en-US" dirty="0"/>
          </a:p>
          <a:p>
            <a:r>
              <a:rPr lang="en-US" dirty="0"/>
              <a:t>At this year's </a:t>
            </a:r>
            <a:r>
              <a:rPr lang="en-US" dirty="0">
                <a:hlinkClick r:id="rId2"/>
              </a:rPr>
              <a:t>Bay to Breakers</a:t>
            </a:r>
            <a:r>
              <a:rPr lang="en-US" dirty="0"/>
              <a:t> pre-race expo, the colorful annual footrace in San Francisco (California), we and the Accenture researchers </a:t>
            </a:r>
            <a:r>
              <a:rPr lang="en-US" dirty="0">
                <a:solidFill>
                  <a:srgbClr val="0070C0"/>
                </a:solidFill>
              </a:rPr>
              <a:t>set up the procedural task of assembling a physical lighthouse Lego set</a:t>
            </a:r>
            <a:r>
              <a:rPr lang="en-US" dirty="0"/>
              <a:t>. The model (image below) was chosen because it was complex enough to require instructions in order to completely assemble it (several steps called for bricks of various sizes and shapes to be used).</a:t>
            </a:r>
          </a:p>
          <a:p>
            <a:endParaRPr lang="en-US" dirty="0"/>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1381319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9091" y="605481"/>
            <a:ext cx="5164681" cy="5495968"/>
          </a:xfrm>
          <a:noFill/>
        </p:spPr>
      </p:pic>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1542293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 addition to the headset, the other critical feature of natural computers is that it’s hand-controlled. That’s the “see it, grab it, manipulate it” part. </a:t>
            </a:r>
          </a:p>
        </p:txBody>
      </p:sp>
      <p:pic>
        <p:nvPicPr>
          <p:cNvPr id="4" name="Picture 3"/>
          <p:cNvPicPr>
            <a:picLocks noChangeAspect="1"/>
          </p:cNvPicPr>
          <p:nvPr/>
        </p:nvPicPr>
        <p:blipFill rotWithShape="1">
          <a:blip r:embed="rId2"/>
          <a:srcRect l="24192" r="17647"/>
          <a:stretch/>
        </p:blipFill>
        <p:spPr>
          <a:xfrm>
            <a:off x="5272643" y="2297793"/>
            <a:ext cx="3693227" cy="3568700"/>
          </a:xfrm>
          <a:prstGeom prst="rect">
            <a:avLst/>
          </a:prstGeom>
        </p:spPr>
      </p:pic>
      <p:sp>
        <p:nvSpPr>
          <p:cNvPr id="5" name="Content Placeholder 2"/>
          <p:cNvSpPr txBox="1">
            <a:spLocks/>
          </p:cNvSpPr>
          <p:nvPr/>
        </p:nvSpPr>
        <p:spPr>
          <a:xfrm>
            <a:off x="445932" y="2505775"/>
            <a:ext cx="4536374" cy="324188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No input device required, </a:t>
            </a:r>
            <a:r>
              <a:rPr lang="en-US" b="1" dirty="0"/>
              <a:t>just your hands </a:t>
            </a:r>
            <a:r>
              <a:rPr lang="en-US" dirty="0"/>
              <a:t>– the most natural tool for the brain to use. </a:t>
            </a:r>
          </a:p>
          <a:p>
            <a:r>
              <a:rPr lang="en-US" u="sng" dirty="0"/>
              <a:t>Natural computing represents a return to the most basic and productive pairing for humans – </a:t>
            </a:r>
            <a:r>
              <a:rPr lang="en-US" u="sng" dirty="0">
                <a:solidFill>
                  <a:srgbClr val="FF0000"/>
                </a:solidFill>
              </a:rPr>
              <a:t>brain and hand</a:t>
            </a:r>
            <a:r>
              <a:rPr lang="en-US" dirty="0"/>
              <a:t>.</a:t>
            </a:r>
            <a:endParaRPr lang="en-GB" dirty="0"/>
          </a:p>
        </p:txBody>
      </p:sp>
      <p:sp>
        <p:nvSpPr>
          <p:cNvPr id="6"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170987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fontScale="62500" lnSpcReduction="20000"/>
          </a:bodyPr>
          <a:lstStyle/>
          <a:p>
            <a:pPr marL="0" indent="0">
              <a:buNone/>
            </a:pPr>
            <a:r>
              <a:rPr lang="en-US" dirty="0"/>
              <a:t>We defined three conditions based on the different types of instructions participants were to receive:</a:t>
            </a:r>
          </a:p>
          <a:p>
            <a:pPr marL="0" indent="0">
              <a:buNone/>
            </a:pPr>
            <a:r>
              <a:rPr lang="en-US" dirty="0"/>
              <a:t>      1. </a:t>
            </a:r>
            <a:r>
              <a:rPr lang="en-US" b="1" dirty="0"/>
              <a:t>2D Paper</a:t>
            </a:r>
            <a:endParaRPr lang="en-US" dirty="0"/>
          </a:p>
          <a:p>
            <a:pPr marL="0" indent="0">
              <a:buNone/>
            </a:pPr>
            <a:r>
              <a:rPr lang="en-US" dirty="0"/>
              <a:t>Copies of each page in the original paper instruction manual were transferred onto a PowerPoint slide and displayed </a:t>
            </a:r>
            <a:r>
              <a:rPr lang="en-US" dirty="0">
                <a:solidFill>
                  <a:srgbClr val="0070C0"/>
                </a:solidFill>
              </a:rPr>
              <a:t>on a computer monitor</a:t>
            </a:r>
            <a:r>
              <a:rPr lang="en-US" dirty="0"/>
              <a:t>. We transferred the paper instructions to digital form in order to track participants' time to complete each step. Participants used a keyboard to navigate through the instructions on the screen.</a:t>
            </a:r>
          </a:p>
          <a:p>
            <a:pPr marL="0" indent="0">
              <a:buNone/>
            </a:pPr>
            <a:r>
              <a:rPr lang="en-US" dirty="0"/>
              <a:t>      2. </a:t>
            </a:r>
            <a:r>
              <a:rPr lang="en-US" b="1" dirty="0"/>
              <a:t>Holographic Static 3D (Stereo Cue)</a:t>
            </a:r>
            <a:endParaRPr lang="en-US" dirty="0"/>
          </a:p>
          <a:p>
            <a:pPr marL="0" indent="0">
              <a:buNone/>
            </a:pPr>
            <a:r>
              <a:rPr lang="en-US" dirty="0"/>
              <a:t>Showed the visual instructions from the same viewpoints as their corresponding 2D paper counterparts. The Lego pieces were made in 3ds Max, a 3D modeling and animation software, and ported into Unity as holographic instructions that mimicked the 2D paper instructions. </a:t>
            </a:r>
            <a:r>
              <a:rPr lang="en-US" dirty="0">
                <a:solidFill>
                  <a:srgbClr val="0070C0"/>
                </a:solidFill>
              </a:rPr>
              <a:t>Participants used the </a:t>
            </a:r>
            <a:r>
              <a:rPr lang="en-US" dirty="0">
                <a:solidFill>
                  <a:srgbClr val="0070C0"/>
                </a:solidFill>
                <a:hlinkClick r:id="rId2"/>
              </a:rPr>
              <a:t>Meta 2</a:t>
            </a:r>
            <a:r>
              <a:rPr lang="en-US" dirty="0">
                <a:solidFill>
                  <a:srgbClr val="0070C0"/>
                </a:solidFill>
              </a:rPr>
              <a:t> to view the Static 3D Instructions</a:t>
            </a:r>
            <a:r>
              <a:rPr lang="en-US" dirty="0"/>
              <a:t>.</a:t>
            </a:r>
          </a:p>
          <a:p>
            <a:pPr marL="0" indent="0">
              <a:buNone/>
            </a:pPr>
            <a:r>
              <a:rPr lang="en-US" dirty="0"/>
              <a:t>      3. </a:t>
            </a:r>
            <a:r>
              <a:rPr lang="en-US" b="1" dirty="0"/>
              <a:t>Holographic Dynamic 3D (Stereo &amp; Motion Cues)</a:t>
            </a:r>
            <a:endParaRPr lang="en-US" dirty="0"/>
          </a:p>
          <a:p>
            <a:pPr marL="0" indent="0">
              <a:buNone/>
            </a:pPr>
            <a:r>
              <a:rPr lang="en-US" dirty="0"/>
              <a:t>Derived from the same Unity prefabs as the ones used in the Static 3D Instructions, with </a:t>
            </a:r>
            <a:r>
              <a:rPr lang="en-US" dirty="0">
                <a:solidFill>
                  <a:srgbClr val="0070C0"/>
                </a:solidFill>
              </a:rPr>
              <a:t>participants also using the Meta 2 to view the instructions</a:t>
            </a:r>
            <a:r>
              <a:rPr lang="en-US" dirty="0"/>
              <a:t>. </a:t>
            </a:r>
            <a:r>
              <a:rPr lang="en-US" b="1" dirty="0">
                <a:solidFill>
                  <a:srgbClr val="00B050"/>
                </a:solidFill>
              </a:rPr>
              <a:t>Showed the same features as the 2D paper counterparts in addition to allowing participants to see the model from all points of view (models were rotated 360° for three seconds at the beginning of each step).</a:t>
            </a:r>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1193571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09868"/>
            <a:ext cx="2384854" cy="902043"/>
          </a:xfrm>
          <a:noFill/>
        </p:spPr>
        <p:txBody>
          <a:bodyPr>
            <a:normAutofit/>
          </a:bodyPr>
          <a:lstStyle/>
          <a:p>
            <a:pPr marL="0" indent="0">
              <a:buNone/>
            </a:pPr>
            <a:r>
              <a:rPr lang="en-US" b="1"/>
              <a:t>2D Paper</a:t>
            </a:r>
            <a:endParaRPr lang="en-US" dirty="0"/>
          </a:p>
        </p:txBody>
      </p:sp>
      <p:sp>
        <p:nvSpPr>
          <p:cNvPr id="4" name="Title 1"/>
          <p:cNvSpPr>
            <a:spLocks noGrp="1"/>
          </p:cNvSpPr>
          <p:nvPr>
            <p:ph type="title"/>
          </p:nvPr>
        </p:nvSpPr>
        <p:spPr/>
        <p:txBody>
          <a:bodyPr/>
          <a:lstStyle/>
          <a:p>
            <a:r>
              <a:rPr lang="en-GB" sz="2800" dirty="0"/>
              <a:t>… – 2D or 3D instructions?</a:t>
            </a:r>
          </a:p>
        </p:txBody>
      </p:sp>
      <p:pic>
        <p:nvPicPr>
          <p:cNvPr id="5124" name="Picture 4" descr="creen_Shot_2016-09-23_at_1.13.43_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3" y="-2889"/>
            <a:ext cx="9048614" cy="307683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184819" y="3209868"/>
            <a:ext cx="4501980" cy="2514038"/>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Holographic Static 3D</a:t>
            </a:r>
          </a:p>
          <a:p>
            <a:pPr marL="0" indent="0">
              <a:buFont typeface="Arial"/>
              <a:buNone/>
            </a:pPr>
            <a:endParaRPr lang="en-US" b="1" dirty="0"/>
          </a:p>
          <a:p>
            <a:pPr marL="0" indent="0">
              <a:buFont typeface="Arial"/>
              <a:buNone/>
            </a:pPr>
            <a:r>
              <a:rPr lang="en-US" b="1" dirty="0"/>
              <a:t>Holographic Dynamic 3D (Stereo &amp; Motion Cues)</a:t>
            </a:r>
            <a:endParaRPr lang="en-US" dirty="0"/>
          </a:p>
          <a:p>
            <a:endParaRPr lang="en-US" dirty="0"/>
          </a:p>
        </p:txBody>
      </p:sp>
    </p:spTree>
    <p:extLst>
      <p:ext uri="{BB962C8B-B14F-4D97-AF65-F5344CB8AC3E}">
        <p14:creationId xmlns:p14="http://schemas.microsoft.com/office/powerpoint/2010/main" val="880270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a:bodyPr>
          <a:lstStyle/>
          <a:p>
            <a:r>
              <a:rPr lang="en-US" dirty="0"/>
              <a:t>We drafted 77 voluntary participants, each of whom was randomly assigned to one of the three instruction conditions.  </a:t>
            </a:r>
          </a:p>
          <a:p>
            <a:r>
              <a:rPr lang="en-US" b="1" dirty="0"/>
              <a:t>The Results Weren't What We Entirely Expected</a:t>
            </a:r>
            <a:endParaRPr lang="en-US" dirty="0"/>
          </a:p>
          <a:p>
            <a:r>
              <a:rPr lang="en-US" dirty="0"/>
              <a:t>Given the time constraints, we were not able to measure participants' accuracy in completing the task. We instead </a:t>
            </a:r>
            <a:r>
              <a:rPr lang="en-US" b="1" dirty="0">
                <a:solidFill>
                  <a:srgbClr val="0432FF"/>
                </a:solidFill>
              </a:rPr>
              <a:t>measured the time it took to complete (TTC) each step</a:t>
            </a:r>
            <a:r>
              <a:rPr lang="en-US" dirty="0"/>
              <a:t>. </a:t>
            </a:r>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683617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fontScale="92500" lnSpcReduction="10000"/>
          </a:bodyPr>
          <a:lstStyle/>
          <a:p>
            <a:r>
              <a:rPr lang="en-US" dirty="0"/>
              <a:t>Comparing the three instruction conditions, we found that Dynamic 3D Instructions enabled participants to more quickly complete each step. Participants using Static 3D Instructions and 2D Paper Instructions were much slower in comparison. This confirmed our hypothesis that </a:t>
            </a:r>
            <a:r>
              <a:rPr lang="en-US" b="1" dirty="0">
                <a:solidFill>
                  <a:srgbClr val="0432FF"/>
                </a:solidFill>
              </a:rPr>
              <a:t>the use of both the </a:t>
            </a:r>
            <a:r>
              <a:rPr lang="en-US" b="1" u="sng" dirty="0">
                <a:solidFill>
                  <a:srgbClr val="0432FF"/>
                </a:solidFill>
              </a:rPr>
              <a:t>stereo</a:t>
            </a:r>
            <a:r>
              <a:rPr lang="en-US" b="1" dirty="0">
                <a:solidFill>
                  <a:srgbClr val="0432FF"/>
                </a:solidFill>
              </a:rPr>
              <a:t> and </a:t>
            </a:r>
            <a:r>
              <a:rPr lang="en-US" b="1" u="sng" dirty="0">
                <a:solidFill>
                  <a:srgbClr val="0432FF"/>
                </a:solidFill>
              </a:rPr>
              <a:t>motion</a:t>
            </a:r>
            <a:r>
              <a:rPr lang="en-US" b="1" dirty="0">
                <a:solidFill>
                  <a:srgbClr val="0432FF"/>
                </a:solidFill>
              </a:rPr>
              <a:t> perceptual cues in AR instructions speeds up assembly time</a:t>
            </a:r>
            <a:r>
              <a:rPr lang="en-US" dirty="0"/>
              <a:t>. </a:t>
            </a:r>
          </a:p>
          <a:p>
            <a:r>
              <a:rPr lang="en-US" dirty="0">
                <a:solidFill>
                  <a:srgbClr val="FF0000"/>
                </a:solidFill>
              </a:rPr>
              <a:t>BUT, Interestingly enough, we found that </a:t>
            </a:r>
            <a:r>
              <a:rPr lang="en-US" b="1" dirty="0">
                <a:solidFill>
                  <a:srgbClr val="FF0000"/>
                </a:solidFill>
              </a:rPr>
              <a:t>participants using Static 3D Instructions were the slowest of the three instruction conditions</a:t>
            </a:r>
            <a:r>
              <a:rPr lang="en-US" dirty="0">
                <a:solidFill>
                  <a:srgbClr val="FF0000"/>
                </a:solidFill>
              </a:rPr>
              <a:t>.</a:t>
            </a:r>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517693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fontScale="92500" lnSpcReduction="20000"/>
          </a:bodyPr>
          <a:lstStyle/>
          <a:p>
            <a:r>
              <a:rPr lang="en-US" b="1" dirty="0"/>
              <a:t>Do These Findings Mean We Should All Use AR Instructions?</a:t>
            </a:r>
            <a:endParaRPr lang="en-US" dirty="0"/>
          </a:p>
          <a:p>
            <a:r>
              <a:rPr lang="en-US" dirty="0"/>
              <a:t>This pilot study has shown some promising findings, but by no means is it conclusive. We believe that additional systematic studies of individual perceptual cues are needed, especially with regards to informing AR user interface (UI) design. Our results strongly suggest that careful consideration of </a:t>
            </a:r>
            <a:r>
              <a:rPr lang="en-US" dirty="0">
                <a:hlinkClick r:id="rId2"/>
              </a:rPr>
              <a:t>AR interface design</a:t>
            </a:r>
            <a:r>
              <a:rPr lang="en-US" dirty="0"/>
              <a:t> is needed – </a:t>
            </a:r>
            <a:r>
              <a:rPr lang="en-US" dirty="0">
                <a:hlinkClick r:id="rId3"/>
              </a:rPr>
              <a:t>we can't just dump applications into 3D and think users will find it easy to use</a:t>
            </a:r>
            <a:r>
              <a:rPr lang="en-US" dirty="0"/>
              <a:t>, </a:t>
            </a:r>
            <a:r>
              <a:rPr lang="en-US" b="1" dirty="0"/>
              <a:t>especially given our study's finding that people performed worse with </a:t>
            </a:r>
            <a:r>
              <a:rPr lang="en-US" b="1" u="sng" dirty="0"/>
              <a:t>static 3D instructions </a:t>
            </a:r>
            <a:r>
              <a:rPr lang="en-US" b="1" dirty="0"/>
              <a:t>than those using </a:t>
            </a:r>
            <a:r>
              <a:rPr lang="en-US" b="1" u="sng" dirty="0"/>
              <a:t>paper</a:t>
            </a:r>
            <a:r>
              <a:rPr lang="en-US" b="1" dirty="0"/>
              <a:t> and </a:t>
            </a:r>
            <a:r>
              <a:rPr lang="en-US" b="1" u="sng" dirty="0"/>
              <a:t>dynamic 3D instructions</a:t>
            </a:r>
            <a:r>
              <a:rPr lang="en-US" dirty="0"/>
              <a:t>.</a:t>
            </a:r>
          </a:p>
        </p:txBody>
      </p:sp>
      <p:sp>
        <p:nvSpPr>
          <p:cNvPr id="4" name="Title 1"/>
          <p:cNvSpPr>
            <a:spLocks noGrp="1"/>
          </p:cNvSpPr>
          <p:nvPr>
            <p:ph type="title"/>
          </p:nvPr>
        </p:nvSpPr>
        <p:spPr/>
        <p:txBody>
          <a:bodyPr/>
          <a:lstStyle/>
          <a:p>
            <a:r>
              <a:rPr lang="en-GB" sz="2800" dirty="0"/>
              <a:t>… – 2D or 3D instructions?</a:t>
            </a:r>
          </a:p>
        </p:txBody>
      </p:sp>
    </p:spTree>
    <p:extLst>
      <p:ext uri="{BB962C8B-B14F-4D97-AF65-F5344CB8AC3E}">
        <p14:creationId xmlns:p14="http://schemas.microsoft.com/office/powerpoint/2010/main" val="1415627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a:bodyPr>
          <a:lstStyle/>
          <a:p>
            <a:r>
              <a:rPr lang="en-US" dirty="0">
                <a:hlinkClick r:id="rId2"/>
              </a:rPr>
              <a:t>https://medium.com/futurepi/best-practices-for-mixed-reality-design-in-2017-7dab602574eb</a:t>
            </a:r>
            <a:r>
              <a:rPr lang="en-US" dirty="0"/>
              <a:t> </a:t>
            </a:r>
          </a:p>
        </p:txBody>
      </p:sp>
      <p:sp>
        <p:nvSpPr>
          <p:cNvPr id="4" name="Title 1"/>
          <p:cNvSpPr>
            <a:spLocks noGrp="1"/>
          </p:cNvSpPr>
          <p:nvPr>
            <p:ph type="title"/>
          </p:nvPr>
        </p:nvSpPr>
        <p:spPr/>
        <p:txBody>
          <a:bodyPr/>
          <a:lstStyle/>
          <a:p>
            <a:r>
              <a:rPr lang="en-GB" sz="2800" dirty="0"/>
              <a:t>Mixed reality best practice to </a:t>
            </a:r>
            <a:r>
              <a:rPr lang="en-GB" sz="2800"/>
              <a:t>design interfaces</a:t>
            </a:r>
            <a:endParaRPr lang="en-GB" sz="2800" dirty="0"/>
          </a:p>
        </p:txBody>
      </p:sp>
    </p:spTree>
    <p:extLst>
      <p:ext uri="{BB962C8B-B14F-4D97-AF65-F5344CB8AC3E}">
        <p14:creationId xmlns:p14="http://schemas.microsoft.com/office/powerpoint/2010/main" val="477512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A4E25-2C55-6843-8844-7FBF6E4EDB0E}"/>
              </a:ext>
            </a:extLst>
          </p:cNvPr>
          <p:cNvSpPr txBox="1"/>
          <p:nvPr/>
        </p:nvSpPr>
        <p:spPr>
          <a:xfrm>
            <a:off x="1443790" y="3765885"/>
            <a:ext cx="6489982" cy="461665"/>
          </a:xfrm>
          <a:prstGeom prst="rect">
            <a:avLst/>
          </a:prstGeom>
          <a:noFill/>
        </p:spPr>
        <p:txBody>
          <a:bodyPr wrap="none" rtlCol="0">
            <a:spAutoFit/>
          </a:bodyPr>
          <a:lstStyle/>
          <a:p>
            <a:r>
              <a:rPr lang="en-GB" sz="2400" dirty="0">
                <a:hlinkClick r:id="rId2"/>
              </a:rPr>
              <a:t>https://www.youtube.com/watch?v=Q7LzilQFuYU</a:t>
            </a:r>
            <a:r>
              <a:rPr lang="en-GB" sz="2400" dirty="0"/>
              <a:t> </a:t>
            </a:r>
          </a:p>
        </p:txBody>
      </p:sp>
      <p:sp>
        <p:nvSpPr>
          <p:cNvPr id="3" name="TextBox 2">
            <a:extLst>
              <a:ext uri="{FF2B5EF4-FFF2-40B4-BE49-F238E27FC236}">
                <a16:creationId xmlns:a16="http://schemas.microsoft.com/office/drawing/2014/main" id="{94962E74-E28C-7447-BEA9-986CA50F9DEF}"/>
              </a:ext>
            </a:extLst>
          </p:cNvPr>
          <p:cNvSpPr txBox="1"/>
          <p:nvPr/>
        </p:nvSpPr>
        <p:spPr>
          <a:xfrm>
            <a:off x="1443790" y="2610852"/>
            <a:ext cx="5895473" cy="830997"/>
          </a:xfrm>
          <a:prstGeom prst="rect">
            <a:avLst/>
          </a:prstGeom>
          <a:noFill/>
        </p:spPr>
        <p:txBody>
          <a:bodyPr wrap="square" rtlCol="0">
            <a:spAutoFit/>
          </a:bodyPr>
          <a:lstStyle/>
          <a:p>
            <a:r>
              <a:rPr lang="it-IT" sz="2400" b="1" dirty="0"/>
              <a:t>Applications of </a:t>
            </a:r>
            <a:r>
              <a:rPr lang="it-IT" sz="2400" b="1" dirty="0" err="1"/>
              <a:t>visual</a:t>
            </a:r>
            <a:r>
              <a:rPr lang="it-IT" sz="2400" b="1" dirty="0"/>
              <a:t> </a:t>
            </a:r>
            <a:r>
              <a:rPr lang="it-IT" sz="2400" b="1" dirty="0" err="1"/>
              <a:t>perception</a:t>
            </a:r>
            <a:r>
              <a:rPr lang="it-IT" sz="2400" b="1" dirty="0"/>
              <a:t> to </a:t>
            </a:r>
            <a:r>
              <a:rPr lang="it-IT" sz="2400" b="1" dirty="0" err="1"/>
              <a:t>virtual</a:t>
            </a:r>
            <a:r>
              <a:rPr lang="it-IT" sz="2400" b="1" dirty="0"/>
              <a:t> reality </a:t>
            </a:r>
            <a:r>
              <a:rPr lang="it-IT" sz="2400" b="1" dirty="0" err="1"/>
              <a:t>rendering</a:t>
            </a:r>
            <a:r>
              <a:rPr lang="it-IT" sz="2400" b="1" dirty="0"/>
              <a:t> (SIGGRAPH 2017 Course)</a:t>
            </a:r>
            <a:r>
              <a:rPr lang="en-GB" sz="2400" b="1" dirty="0"/>
              <a:t>:</a:t>
            </a:r>
            <a:endParaRPr lang="it-IT" sz="2400" b="1" dirty="0"/>
          </a:p>
        </p:txBody>
      </p:sp>
    </p:spTree>
    <p:extLst>
      <p:ext uri="{BB962C8B-B14F-4D97-AF65-F5344CB8AC3E}">
        <p14:creationId xmlns:p14="http://schemas.microsoft.com/office/powerpoint/2010/main" val="3164735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magine correlata">
            <a:extLst>
              <a:ext uri="{FF2B5EF4-FFF2-40B4-BE49-F238E27FC236}">
                <a16:creationId xmlns:a16="http://schemas.microsoft.com/office/drawing/2014/main" id="{62E04C3E-A3B7-AA45-89B4-AAD959EBB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23" y="313412"/>
            <a:ext cx="5262671" cy="2834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cad 3d manipulation">
            <a:extLst>
              <a:ext uri="{FF2B5EF4-FFF2-40B4-BE49-F238E27FC236}">
                <a16:creationId xmlns:a16="http://schemas.microsoft.com/office/drawing/2014/main" id="{78335054-A67A-4A45-81F3-B9FB897A08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34" b="13506"/>
          <a:stretch/>
        </p:blipFill>
        <p:spPr bwMode="auto">
          <a:xfrm>
            <a:off x="461722" y="3620021"/>
            <a:ext cx="5262671" cy="2167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i immagini per hand">
            <a:extLst>
              <a:ext uri="{FF2B5EF4-FFF2-40B4-BE49-F238E27FC236}">
                <a16:creationId xmlns:a16="http://schemas.microsoft.com/office/drawing/2014/main" id="{15C2DCDF-5127-9442-A253-9A1918F63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597" y="313412"/>
            <a:ext cx="1404654" cy="9356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479E064-4657-C646-8DB1-68007A7F1953}"/>
              </a:ext>
            </a:extLst>
          </p:cNvPr>
          <p:cNvSpPr txBox="1">
            <a:spLocks/>
          </p:cNvSpPr>
          <p:nvPr/>
        </p:nvSpPr>
        <p:spPr>
          <a:xfrm>
            <a:off x="7467251" y="499080"/>
            <a:ext cx="1265129" cy="5643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input</a:t>
            </a:r>
          </a:p>
        </p:txBody>
      </p:sp>
      <p:sp>
        <p:nvSpPr>
          <p:cNvPr id="6" name="Content Placeholder 2">
            <a:extLst>
              <a:ext uri="{FF2B5EF4-FFF2-40B4-BE49-F238E27FC236}">
                <a16:creationId xmlns:a16="http://schemas.microsoft.com/office/drawing/2014/main" id="{BA5DC5A0-C144-8A4E-8D11-0F702B5CA47B}"/>
              </a:ext>
            </a:extLst>
          </p:cNvPr>
          <p:cNvSpPr txBox="1">
            <a:spLocks/>
          </p:cNvSpPr>
          <p:nvPr/>
        </p:nvSpPr>
        <p:spPr>
          <a:xfrm>
            <a:off x="6062597" y="2823112"/>
            <a:ext cx="2907778" cy="5643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perception</a:t>
            </a:r>
          </a:p>
        </p:txBody>
      </p:sp>
      <p:pic>
        <p:nvPicPr>
          <p:cNvPr id="1032" name="Picture 8" descr="Immagine correlata">
            <a:extLst>
              <a:ext uri="{FF2B5EF4-FFF2-40B4-BE49-F238E27FC236}">
                <a16:creationId xmlns:a16="http://schemas.microsoft.com/office/drawing/2014/main" id="{073F0F4D-C0A7-E44C-8B16-FD2ACCB5E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7561" y="3375277"/>
            <a:ext cx="1436689" cy="14366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i immagini per screen">
            <a:extLst>
              <a:ext uri="{FF2B5EF4-FFF2-40B4-BE49-F238E27FC236}">
                <a16:creationId xmlns:a16="http://schemas.microsoft.com/office/drawing/2014/main" id="{AC4BFFB8-F60B-9F4E-B1B1-47BD2D2B62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924" b="12463"/>
          <a:stretch/>
        </p:blipFill>
        <p:spPr bwMode="auto">
          <a:xfrm>
            <a:off x="5912817" y="4722312"/>
            <a:ext cx="1552544" cy="112734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93127A4F-6EF0-1041-A7D6-E4F0FA380842}"/>
              </a:ext>
            </a:extLst>
          </p:cNvPr>
          <p:cNvSpPr txBox="1">
            <a:spLocks/>
          </p:cNvSpPr>
          <p:nvPr/>
        </p:nvSpPr>
        <p:spPr>
          <a:xfrm>
            <a:off x="7467251" y="3670387"/>
            <a:ext cx="1265129" cy="5643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input</a:t>
            </a:r>
          </a:p>
        </p:txBody>
      </p:sp>
      <p:sp>
        <p:nvSpPr>
          <p:cNvPr id="10" name="Content Placeholder 2">
            <a:extLst>
              <a:ext uri="{FF2B5EF4-FFF2-40B4-BE49-F238E27FC236}">
                <a16:creationId xmlns:a16="http://schemas.microsoft.com/office/drawing/2014/main" id="{D248E2BD-D4C9-B443-A6D4-9028B4E00ADE}"/>
              </a:ext>
            </a:extLst>
          </p:cNvPr>
          <p:cNvSpPr txBox="1">
            <a:spLocks/>
          </p:cNvSpPr>
          <p:nvPr/>
        </p:nvSpPr>
        <p:spPr>
          <a:xfrm>
            <a:off x="7467251" y="4712136"/>
            <a:ext cx="1513911" cy="5643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perception</a:t>
            </a:r>
          </a:p>
        </p:txBody>
      </p:sp>
      <p:pic>
        <p:nvPicPr>
          <p:cNvPr id="1036" name="Picture 12" descr="Risultati immagini per head movements">
            <a:extLst>
              <a:ext uri="{FF2B5EF4-FFF2-40B4-BE49-F238E27FC236}">
                <a16:creationId xmlns:a16="http://schemas.microsoft.com/office/drawing/2014/main" id="{C282B669-CFBB-F249-92A3-8304314519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117" r="1927" b="10687"/>
          <a:stretch/>
        </p:blipFill>
        <p:spPr bwMode="auto">
          <a:xfrm>
            <a:off x="6091609" y="1346968"/>
            <a:ext cx="2751284" cy="1600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4EC8DAA-2354-CE4F-9848-2ADACA52812A}"/>
              </a:ext>
            </a:extLst>
          </p:cNvPr>
          <p:cNvSpPr txBox="1">
            <a:spLocks/>
          </p:cNvSpPr>
          <p:nvPr/>
        </p:nvSpPr>
        <p:spPr>
          <a:xfrm>
            <a:off x="1277814" y="6205538"/>
            <a:ext cx="7408985" cy="538162"/>
          </a:xfrm>
          <a:prstGeom prst="rect">
            <a:avLst/>
          </a:prstGeom>
        </p:spPr>
        <p:txBody>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en-GB" sz="2800" dirty="0"/>
              <a:t>An example of manipulating virtual objects..</a:t>
            </a:r>
          </a:p>
        </p:txBody>
      </p:sp>
      <p:cxnSp>
        <p:nvCxnSpPr>
          <p:cNvPr id="3" name="Straight Connector 2">
            <a:extLst>
              <a:ext uri="{FF2B5EF4-FFF2-40B4-BE49-F238E27FC236}">
                <a16:creationId xmlns:a16="http://schemas.microsoft.com/office/drawing/2014/main" id="{DE156984-ED0E-EB49-8F6E-BBF14D61AD70}"/>
              </a:ext>
            </a:extLst>
          </p:cNvPr>
          <p:cNvCxnSpPr/>
          <p:nvPr/>
        </p:nvCxnSpPr>
        <p:spPr>
          <a:xfrm flipV="1">
            <a:off x="273132" y="3410902"/>
            <a:ext cx="8697243" cy="12148"/>
          </a:xfrm>
          <a:prstGeom prst="line">
            <a:avLst/>
          </a:prstGeom>
          <a:ln w="76200" cmpd="tri">
            <a:solidFill>
              <a:srgbClr val="FF3300"/>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7DB39B1-5137-D249-A889-5553BC8D626B}"/>
              </a:ext>
            </a:extLst>
          </p:cNvPr>
          <p:cNvSpPr txBox="1"/>
          <p:nvPr/>
        </p:nvSpPr>
        <p:spPr>
          <a:xfrm>
            <a:off x="461722" y="348060"/>
            <a:ext cx="702436" cy="646331"/>
          </a:xfrm>
          <a:prstGeom prst="rect">
            <a:avLst/>
          </a:prstGeom>
          <a:ln w="76200" cmpd="tri">
            <a:solidFill>
              <a:srgbClr val="FF3300"/>
            </a:solidFill>
          </a:ln>
          <a:effectLst/>
        </p:spPr>
        <p:style>
          <a:lnRef idx="2">
            <a:schemeClr val="accent1"/>
          </a:lnRef>
          <a:fillRef idx="0">
            <a:schemeClr val="accent1"/>
          </a:fillRef>
          <a:effectRef idx="1">
            <a:schemeClr val="accent1"/>
          </a:effectRef>
          <a:fontRef idx="minor">
            <a:schemeClr val="tx1"/>
          </a:fontRef>
        </p:style>
        <p:txBody>
          <a:bodyPr wrap="none" rtlCol="0">
            <a:spAutoFit/>
          </a:bodyPr>
          <a:lstStyle/>
          <a:p>
            <a:r>
              <a:rPr lang="en-GB" sz="3600" dirty="0">
                <a:solidFill>
                  <a:srgbClr val="FF0000"/>
                </a:solidFill>
              </a:rPr>
              <a:t>AR</a:t>
            </a:r>
          </a:p>
        </p:txBody>
      </p:sp>
      <p:sp>
        <p:nvSpPr>
          <p:cNvPr id="16" name="TextBox 15">
            <a:extLst>
              <a:ext uri="{FF2B5EF4-FFF2-40B4-BE49-F238E27FC236}">
                <a16:creationId xmlns:a16="http://schemas.microsoft.com/office/drawing/2014/main" id="{C4211BFF-E7B1-BB4B-B81D-FE382D8DF468}"/>
              </a:ext>
            </a:extLst>
          </p:cNvPr>
          <p:cNvSpPr txBox="1"/>
          <p:nvPr/>
        </p:nvSpPr>
        <p:spPr>
          <a:xfrm>
            <a:off x="517793" y="3670387"/>
            <a:ext cx="1370888" cy="646331"/>
          </a:xfrm>
          <a:prstGeom prst="rect">
            <a:avLst/>
          </a:prstGeom>
          <a:ln w="76200" cmpd="tri">
            <a:solidFill>
              <a:srgbClr val="FF3300"/>
            </a:solidFill>
          </a:ln>
          <a:effectLst/>
        </p:spPr>
        <p:style>
          <a:lnRef idx="2">
            <a:schemeClr val="accent1"/>
          </a:lnRef>
          <a:fillRef idx="0">
            <a:schemeClr val="accent1"/>
          </a:fillRef>
          <a:effectRef idx="1">
            <a:schemeClr val="accent1"/>
          </a:effectRef>
          <a:fontRef idx="minor">
            <a:schemeClr val="tx1"/>
          </a:fontRef>
        </p:style>
        <p:txBody>
          <a:bodyPr wrap="none" rtlCol="0">
            <a:spAutoFit/>
          </a:bodyPr>
          <a:lstStyle/>
          <a:p>
            <a:r>
              <a:rPr lang="en-GB" sz="3600" dirty="0">
                <a:solidFill>
                  <a:srgbClr val="FF0000"/>
                </a:solidFill>
              </a:rPr>
              <a:t>Actual</a:t>
            </a:r>
          </a:p>
        </p:txBody>
      </p:sp>
    </p:spTree>
    <p:extLst>
      <p:ext uri="{BB962C8B-B14F-4D97-AF65-F5344CB8AC3E}">
        <p14:creationId xmlns:p14="http://schemas.microsoft.com/office/powerpoint/2010/main" val="80279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AR interfaces are unlike any interface from the past. </a:t>
            </a:r>
            <a:r>
              <a:rPr lang="en-US" u="sng" dirty="0"/>
              <a:t>Traditional computers, tablets, and smartphones </a:t>
            </a:r>
            <a:r>
              <a:rPr lang="en-US" dirty="0"/>
              <a:t>are flat interfaces acting as portals into our digital worlds or lives. Such devices </a:t>
            </a:r>
            <a:r>
              <a:rPr lang="en-US" u="sng" dirty="0"/>
              <a:t>are isolated objects in our broader physical environments</a:t>
            </a:r>
            <a:r>
              <a:rPr lang="en-US" dirty="0"/>
              <a:t>.</a:t>
            </a:r>
          </a:p>
          <a:p>
            <a:r>
              <a:rPr lang="en-US" b="1" dirty="0">
                <a:solidFill>
                  <a:srgbClr val="FF0000"/>
                </a:solidFill>
              </a:rPr>
              <a:t>With AR, we </a:t>
            </a:r>
            <a:r>
              <a:rPr lang="en-US" b="1" u="sng" dirty="0">
                <a:solidFill>
                  <a:srgbClr val="FF0000"/>
                </a:solidFill>
              </a:rPr>
              <a:t>wear</a:t>
            </a:r>
            <a:r>
              <a:rPr lang="en-US" b="1" dirty="0">
                <a:solidFill>
                  <a:srgbClr val="FF0000"/>
                </a:solidFill>
              </a:rPr>
              <a:t> the computer and the computer gives us 3D spatialized information</a:t>
            </a:r>
            <a:r>
              <a:rPr lang="en-US" dirty="0"/>
              <a:t>. When we are given the chance to directly interact with this information, </a:t>
            </a:r>
            <a:r>
              <a:rPr lang="en-US" b="1" dirty="0"/>
              <a:t>we become the </a:t>
            </a:r>
            <a:r>
              <a:rPr lang="en-US" b="1" u="sng" dirty="0"/>
              <a:t>interface</a:t>
            </a:r>
            <a:r>
              <a:rPr lang="en-US" dirty="0"/>
              <a:t>. </a:t>
            </a:r>
            <a:r>
              <a:rPr lang="en-US" b="1" dirty="0"/>
              <a:t>We are the </a:t>
            </a:r>
            <a:r>
              <a:rPr lang="en-US" b="1" u="sng" dirty="0"/>
              <a:t>operating system</a:t>
            </a:r>
            <a:r>
              <a:rPr lang="en-US" b="1" dirty="0"/>
              <a:t> (OS)</a:t>
            </a:r>
            <a:r>
              <a:rPr lang="en-US" dirty="0"/>
              <a:t>!!!!</a:t>
            </a:r>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1250519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8147"/>
            <a:ext cx="8229600" cy="5308016"/>
          </a:xfrm>
        </p:spPr>
        <p:txBody>
          <a:bodyPr>
            <a:normAutofit/>
          </a:bodyPr>
          <a:lstStyle/>
          <a:p>
            <a:r>
              <a:rPr lang="en-US" dirty="0"/>
              <a:t>This is an implicit revolution in user interfaces that demands a </a:t>
            </a:r>
            <a:r>
              <a:rPr lang="en-US" dirty="0">
                <a:solidFill>
                  <a:srgbClr val="FF0000"/>
                </a:solidFill>
              </a:rPr>
              <a:t>deep </a:t>
            </a:r>
            <a:r>
              <a:rPr lang="en-US" b="1" u="sng" dirty="0">
                <a:solidFill>
                  <a:srgbClr val="FF0000"/>
                </a:solidFill>
              </a:rPr>
              <a:t>understanding </a:t>
            </a:r>
            <a:r>
              <a:rPr lang="en-US" b="1" u="sng" dirty="0"/>
              <a:t>of the laws of interaction in the brain</a:t>
            </a:r>
            <a:r>
              <a:rPr lang="en-US" b="1" dirty="0"/>
              <a:t> </a:t>
            </a:r>
            <a:r>
              <a:rPr lang="en-US" dirty="0"/>
              <a:t>and a deep understanding of </a:t>
            </a:r>
            <a:r>
              <a:rPr lang="en-US" b="1" u="sng" dirty="0"/>
              <a:t>how the brain interprets sensory </a:t>
            </a:r>
            <a:r>
              <a:rPr lang="en-US" u="sng" dirty="0"/>
              <a:t>and</a:t>
            </a:r>
            <a:r>
              <a:rPr lang="en-US" b="1" u="sng" dirty="0"/>
              <a:t> supports motor performance </a:t>
            </a:r>
            <a:r>
              <a:rPr lang="en-US" dirty="0"/>
              <a:t>in the three-dimensional space.</a:t>
            </a:r>
            <a:endParaRPr lang="en-GB" dirty="0"/>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2438337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In this context, we put together two concepts that overlap only partially: </a:t>
            </a:r>
            <a:r>
              <a:rPr lang="en-US" b="1" dirty="0"/>
              <a:t>sensation</a:t>
            </a:r>
            <a:r>
              <a:rPr lang="en-US" dirty="0"/>
              <a:t> and </a:t>
            </a:r>
            <a:r>
              <a:rPr lang="en-US" b="1" dirty="0"/>
              <a:t>perception</a:t>
            </a:r>
            <a:r>
              <a:rPr lang="en-US" dirty="0"/>
              <a:t>. </a:t>
            </a:r>
          </a:p>
          <a:p>
            <a:pPr lvl="1"/>
            <a:r>
              <a:rPr lang="en-US" dirty="0"/>
              <a:t>By </a:t>
            </a:r>
            <a:r>
              <a:rPr lang="en-US" b="1" dirty="0"/>
              <a:t>sensation</a:t>
            </a:r>
            <a:r>
              <a:rPr lang="en-US" dirty="0"/>
              <a:t>, </a:t>
            </a:r>
            <a:r>
              <a:rPr lang="en-US" u="sng" dirty="0"/>
              <a:t>we mean the way that our senses have to transduce different forms of energy onto neural signal</a:t>
            </a:r>
            <a:r>
              <a:rPr lang="en-US" dirty="0"/>
              <a:t>.</a:t>
            </a:r>
          </a:p>
          <a:p>
            <a:pPr lvl="1"/>
            <a:r>
              <a:rPr lang="en-US" dirty="0"/>
              <a:t>By </a:t>
            </a:r>
            <a:r>
              <a:rPr lang="en-US" b="1" dirty="0"/>
              <a:t>perception</a:t>
            </a:r>
            <a:r>
              <a:rPr lang="en-US" dirty="0"/>
              <a:t>, we mean the complex set of operations that our brain does </a:t>
            </a:r>
            <a:r>
              <a:rPr lang="en-US" u="sng" dirty="0"/>
              <a:t>to transform raw sensory input into meaningful information </a:t>
            </a:r>
            <a:r>
              <a:rPr lang="en-US" dirty="0"/>
              <a:t>that we interpret and use in our active life. </a:t>
            </a:r>
            <a:endParaRPr lang="en-GB" dirty="0"/>
          </a:p>
        </p:txBody>
      </p:sp>
      <p:sp>
        <p:nvSpPr>
          <p:cNvPr id="4" name="Title 1"/>
          <p:cNvSpPr>
            <a:spLocks noGrp="1"/>
          </p:cNvSpPr>
          <p:nvPr>
            <p:ph type="title"/>
          </p:nvPr>
        </p:nvSpPr>
        <p:spPr/>
        <p:txBody>
          <a:bodyPr/>
          <a:lstStyle/>
          <a:p>
            <a:r>
              <a:rPr lang="en-GB" sz="2800" dirty="0"/>
              <a:t>Science behind Augmented Reality</a:t>
            </a:r>
          </a:p>
        </p:txBody>
      </p:sp>
    </p:spTree>
    <p:extLst>
      <p:ext uri="{BB962C8B-B14F-4D97-AF65-F5344CB8AC3E}">
        <p14:creationId xmlns:p14="http://schemas.microsoft.com/office/powerpoint/2010/main" val="2142752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11039</TotalTime>
  <Words>2297</Words>
  <Application>Microsoft Macintosh PowerPoint</Application>
  <PresentationFormat>On-screen Show (4:3)</PresentationFormat>
  <Paragraphs>168</Paragraphs>
  <Slides>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ＭＳ Ｐゴシック</vt:lpstr>
      <vt:lpstr>Arial</vt:lpstr>
      <vt:lpstr>Calibri</vt:lpstr>
      <vt:lpstr>Tema di Office</vt:lpstr>
      <vt:lpstr>PowerPoint Presentation</vt:lpstr>
      <vt:lpstr>Science behind Augmented Reality</vt:lpstr>
      <vt:lpstr>Science behind Augmented Reality</vt:lpstr>
      <vt:lpstr>Science behind Augmented Reality</vt:lpstr>
      <vt:lpstr>Science behind Augmented Reality</vt:lpstr>
      <vt:lpstr>PowerPoint Presentation</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Science behind Augmented Reality</vt:lpstr>
      <vt:lpstr>The Visual System Pays Attention! </vt:lpstr>
      <vt:lpstr>Science behind Augmented Reality</vt:lpstr>
      <vt:lpstr>Science behind Augmented Reality</vt:lpstr>
      <vt:lpstr>Science behind Augmented Reality</vt:lpstr>
      <vt:lpstr>Top-down attention</vt:lpstr>
      <vt:lpstr>Top-down attention</vt:lpstr>
      <vt:lpstr>Top-down attention</vt:lpstr>
      <vt:lpstr>Bottom-up attention</vt:lpstr>
      <vt:lpstr>Bottom-up attention</vt:lpstr>
      <vt:lpstr>Bottom-up attention</vt:lpstr>
      <vt:lpstr>What Works Better: 2D or 3D Instructions?  </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 – 2D or 3D instructions?</vt:lpstr>
      <vt:lpstr>Mixed reality best practice to design interfaces</vt:lpstr>
      <vt:lpstr>PowerPoint Presentation</vt:lpstr>
    </vt:vector>
  </TitlesOfParts>
  <Company>Università degli Studi di Trento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 Perception and Action</dc:title>
  <dc:creator>Mariolino De Cecco</dc:creator>
  <cp:lastModifiedBy>Microsoft Office User</cp:lastModifiedBy>
  <cp:revision>383</cp:revision>
  <dcterms:created xsi:type="dcterms:W3CDTF">2017-03-05T10:01:04Z</dcterms:created>
  <dcterms:modified xsi:type="dcterms:W3CDTF">2019-10-01T14:31:46Z</dcterms:modified>
</cp:coreProperties>
</file>