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32" r:id="rId2"/>
    <p:sldId id="328" r:id="rId3"/>
    <p:sldId id="329" r:id="rId4"/>
    <p:sldId id="330" r:id="rId5"/>
    <p:sldId id="338" r:id="rId6"/>
    <p:sldId id="343" r:id="rId7"/>
    <p:sldId id="344" r:id="rId8"/>
    <p:sldId id="345" r:id="rId9"/>
    <p:sldId id="346" r:id="rId10"/>
    <p:sldId id="347" r:id="rId11"/>
    <p:sldId id="342" r:id="rId12"/>
    <p:sldId id="350" r:id="rId13"/>
    <p:sldId id="352" r:id="rId14"/>
    <p:sldId id="353" r:id="rId15"/>
    <p:sldId id="354" r:id="rId16"/>
    <p:sldId id="356" r:id="rId17"/>
    <p:sldId id="357" r:id="rId18"/>
    <p:sldId id="355" r:id="rId19"/>
    <p:sldId id="358" r:id="rId20"/>
    <p:sldId id="359" r:id="rId21"/>
    <p:sldId id="360" r:id="rId22"/>
    <p:sldId id="361" r:id="rId23"/>
    <p:sldId id="362" r:id="rId24"/>
    <p:sldId id="363" r:id="rId25"/>
    <p:sldId id="364" r:id="rId26"/>
    <p:sldId id="349" r:id="rId27"/>
    <p:sldId id="365" r:id="rId28"/>
    <p:sldId id="366" r:id="rId2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800000"/>
    <a:srgbClr val="0000FF"/>
    <a:srgbClr val="FFFF00"/>
    <a:srgbClr val="B0D8E2"/>
    <a:srgbClr val="BBB6DC"/>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C38124B-0CA9-40D8-BF48-E0664397427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ltLang="en-US"/>
          </a:p>
        </p:txBody>
      </p:sp>
      <p:sp>
        <p:nvSpPr>
          <p:cNvPr id="64515" name="Rectangle 3">
            <a:extLst>
              <a:ext uri="{FF2B5EF4-FFF2-40B4-BE49-F238E27FC236}">
                <a16:creationId xmlns:a16="http://schemas.microsoft.com/office/drawing/2014/main" id="{2A7F3E34-E544-4078-B553-0AB58C2257B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ltLang="en-US"/>
          </a:p>
        </p:txBody>
      </p:sp>
      <p:sp>
        <p:nvSpPr>
          <p:cNvPr id="13316" name="Rectangle 4">
            <a:extLst>
              <a:ext uri="{FF2B5EF4-FFF2-40B4-BE49-F238E27FC236}">
                <a16:creationId xmlns:a16="http://schemas.microsoft.com/office/drawing/2014/main" id="{B8BC97F2-BC07-44C4-9B56-F9E7A11D3A0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732656EB-86AC-45BC-8348-B95A250B8AC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64518" name="Rectangle 6">
            <a:extLst>
              <a:ext uri="{FF2B5EF4-FFF2-40B4-BE49-F238E27FC236}">
                <a16:creationId xmlns:a16="http://schemas.microsoft.com/office/drawing/2014/main" id="{7A4C00D1-2EF2-4C42-8E27-D74F79F5ADE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ltLang="en-US"/>
          </a:p>
        </p:txBody>
      </p:sp>
      <p:sp>
        <p:nvSpPr>
          <p:cNvPr id="64519" name="Rectangle 7">
            <a:extLst>
              <a:ext uri="{FF2B5EF4-FFF2-40B4-BE49-F238E27FC236}">
                <a16:creationId xmlns:a16="http://schemas.microsoft.com/office/drawing/2014/main" id="{F542170A-F5A1-409B-B3CE-99DDBD66E94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1E2B246-1AA1-4007-A77E-5382B49181B0}" type="slidenum">
              <a:rPr lang="it-IT" altLang="en-US"/>
              <a:pPr/>
              <a:t>‹#›</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849652E-5750-4534-8B4E-509EAC4502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31945C7-2F4B-4563-8C12-88855C46EEC8}" type="slidenum">
              <a:rPr lang="it-IT" altLang="en-US" sz="1200"/>
              <a:pPr eaLnBrk="1" hangingPunct="1"/>
              <a:t>1</a:t>
            </a:fld>
            <a:endParaRPr lang="it-IT" altLang="en-US" sz="1200"/>
          </a:p>
        </p:txBody>
      </p:sp>
      <p:sp>
        <p:nvSpPr>
          <p:cNvPr id="15363" name="Rectangle 2">
            <a:extLst>
              <a:ext uri="{FF2B5EF4-FFF2-40B4-BE49-F238E27FC236}">
                <a16:creationId xmlns:a16="http://schemas.microsoft.com/office/drawing/2014/main" id="{CA033BC4-190B-4B67-8762-9181CECF904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7E01B6B2-F96A-4DF4-9795-8D6CB2EE2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FF272B4-BEA9-45AB-9F16-0A4E1B2AA0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34867B8-6909-439F-A569-36479AE655D7}" type="slidenum">
              <a:rPr lang="it-IT" altLang="en-US" sz="1200"/>
              <a:pPr eaLnBrk="1" hangingPunct="1"/>
              <a:t>10</a:t>
            </a:fld>
            <a:endParaRPr lang="it-IT" altLang="en-US" sz="1200"/>
          </a:p>
        </p:txBody>
      </p:sp>
      <p:sp>
        <p:nvSpPr>
          <p:cNvPr id="33795" name="Rectangle 2">
            <a:extLst>
              <a:ext uri="{FF2B5EF4-FFF2-40B4-BE49-F238E27FC236}">
                <a16:creationId xmlns:a16="http://schemas.microsoft.com/office/drawing/2014/main" id="{D3D2F8BF-1D6C-4B70-BBA2-410CC18D819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249A497-30D6-47B1-AC6E-7668C60A0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9FA1CA3-7234-4157-93F6-03C1AF1048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B10145F-6B45-4A31-B0A3-BCD09134C7A7}" type="slidenum">
              <a:rPr lang="it-IT" altLang="en-US" sz="1200"/>
              <a:pPr eaLnBrk="1" hangingPunct="1"/>
              <a:t>11</a:t>
            </a:fld>
            <a:endParaRPr lang="it-IT" altLang="en-US" sz="1200"/>
          </a:p>
        </p:txBody>
      </p:sp>
      <p:sp>
        <p:nvSpPr>
          <p:cNvPr id="35843" name="Rectangle 2">
            <a:extLst>
              <a:ext uri="{FF2B5EF4-FFF2-40B4-BE49-F238E27FC236}">
                <a16:creationId xmlns:a16="http://schemas.microsoft.com/office/drawing/2014/main" id="{347CF073-53DA-43CD-B589-565A6488FA7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FDA658F-0A04-4FB7-BD94-C9344A026C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F8F68C6-D479-41A0-A6E8-50BF0BFB2A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43808DE-FEE8-49FB-81F9-E2AF8A565BD2}" type="slidenum">
              <a:rPr lang="it-IT" altLang="en-US" sz="1200"/>
              <a:pPr eaLnBrk="1" hangingPunct="1"/>
              <a:t>12</a:t>
            </a:fld>
            <a:endParaRPr lang="it-IT" altLang="en-US" sz="1200"/>
          </a:p>
        </p:txBody>
      </p:sp>
      <p:sp>
        <p:nvSpPr>
          <p:cNvPr id="37891" name="Rectangle 2">
            <a:extLst>
              <a:ext uri="{FF2B5EF4-FFF2-40B4-BE49-F238E27FC236}">
                <a16:creationId xmlns:a16="http://schemas.microsoft.com/office/drawing/2014/main" id="{E6BB2757-5DAE-4B00-A8C3-C0EBB9EAAA6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435676E-D61E-42F9-A871-4795B74D4C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DF7B540-6905-45FE-A824-589E77B49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21C7449-0CF7-4D16-A04F-D7164706554E}" type="slidenum">
              <a:rPr lang="it-IT" altLang="en-US" sz="1200"/>
              <a:pPr eaLnBrk="1" hangingPunct="1"/>
              <a:t>13</a:t>
            </a:fld>
            <a:endParaRPr lang="it-IT" altLang="en-US" sz="1200"/>
          </a:p>
        </p:txBody>
      </p:sp>
      <p:sp>
        <p:nvSpPr>
          <p:cNvPr id="39939" name="Rectangle 2">
            <a:extLst>
              <a:ext uri="{FF2B5EF4-FFF2-40B4-BE49-F238E27FC236}">
                <a16:creationId xmlns:a16="http://schemas.microsoft.com/office/drawing/2014/main" id="{4FC80A16-6BE0-4325-8AAF-2ED27F85362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08AF559-1E75-427F-8BA4-D97DAC748A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B93406D-E977-4F77-B8A4-D616A5D11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4B986-CF43-45FB-B71A-225D2C8F5CD4}" type="slidenum">
              <a:rPr lang="it-IT" altLang="en-US" sz="1200"/>
              <a:pPr eaLnBrk="1" hangingPunct="1"/>
              <a:t>14</a:t>
            </a:fld>
            <a:endParaRPr lang="it-IT" altLang="en-US" sz="1200"/>
          </a:p>
        </p:txBody>
      </p:sp>
      <p:sp>
        <p:nvSpPr>
          <p:cNvPr id="41987" name="Rectangle 2">
            <a:extLst>
              <a:ext uri="{FF2B5EF4-FFF2-40B4-BE49-F238E27FC236}">
                <a16:creationId xmlns:a16="http://schemas.microsoft.com/office/drawing/2014/main" id="{154460A0-4FBD-4F64-8419-278F133E2BE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0607AF4-B594-4DD3-9457-7AE5B9FE7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8637B355-183F-4419-8D4D-7B208B2A6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3B8919C-EA91-4AD2-AF61-6DA15E3FC167}" type="slidenum">
              <a:rPr lang="it-IT" altLang="en-US" sz="1200"/>
              <a:pPr eaLnBrk="1" hangingPunct="1"/>
              <a:t>15</a:t>
            </a:fld>
            <a:endParaRPr lang="it-IT" altLang="en-US" sz="1200"/>
          </a:p>
        </p:txBody>
      </p:sp>
      <p:sp>
        <p:nvSpPr>
          <p:cNvPr id="44035" name="Rectangle 2">
            <a:extLst>
              <a:ext uri="{FF2B5EF4-FFF2-40B4-BE49-F238E27FC236}">
                <a16:creationId xmlns:a16="http://schemas.microsoft.com/office/drawing/2014/main" id="{3C361D58-F619-4DB1-B888-7B90E014C30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C2231578-C679-4120-A891-E13E99D0E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FEFAF68-36C1-4A0C-90C7-DADAE4515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9E61BC3-F8C4-4A29-8F38-77B0505C3F80}" type="slidenum">
              <a:rPr lang="it-IT" altLang="en-US" sz="1200"/>
              <a:pPr eaLnBrk="1" hangingPunct="1"/>
              <a:t>16</a:t>
            </a:fld>
            <a:endParaRPr lang="it-IT" altLang="en-US" sz="1200"/>
          </a:p>
        </p:txBody>
      </p:sp>
      <p:sp>
        <p:nvSpPr>
          <p:cNvPr id="46083" name="Rectangle 2">
            <a:extLst>
              <a:ext uri="{FF2B5EF4-FFF2-40B4-BE49-F238E27FC236}">
                <a16:creationId xmlns:a16="http://schemas.microsoft.com/office/drawing/2014/main" id="{A4A494AE-3F5B-4478-9C4C-D37213484C6D}"/>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8A8BD12-8CC5-4D13-BFE5-C8C89C854A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7F51B2A-F496-4F22-AB63-62460CCEFB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436AF4E-335E-412E-BF37-F648C2F77BEE}" type="slidenum">
              <a:rPr lang="it-IT" altLang="en-US" sz="1200"/>
              <a:pPr eaLnBrk="1" hangingPunct="1"/>
              <a:t>17</a:t>
            </a:fld>
            <a:endParaRPr lang="it-IT" altLang="en-US" sz="1200"/>
          </a:p>
        </p:txBody>
      </p:sp>
      <p:sp>
        <p:nvSpPr>
          <p:cNvPr id="48131" name="Rectangle 2">
            <a:extLst>
              <a:ext uri="{FF2B5EF4-FFF2-40B4-BE49-F238E27FC236}">
                <a16:creationId xmlns:a16="http://schemas.microsoft.com/office/drawing/2014/main" id="{C4BA6BD3-8582-4126-A4CD-1DA757AA5E2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2C1325E-3E65-4B68-80E4-FD38F07328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E820E08-C6D3-46CB-9A5B-422D92A2F0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ED62EFE-5560-4532-9829-5A13CEFF39CE}" type="slidenum">
              <a:rPr lang="it-IT" altLang="en-US" sz="1200"/>
              <a:pPr eaLnBrk="1" hangingPunct="1"/>
              <a:t>18</a:t>
            </a:fld>
            <a:endParaRPr lang="it-IT" altLang="en-US" sz="1200"/>
          </a:p>
        </p:txBody>
      </p:sp>
      <p:sp>
        <p:nvSpPr>
          <p:cNvPr id="50179" name="Rectangle 2">
            <a:extLst>
              <a:ext uri="{FF2B5EF4-FFF2-40B4-BE49-F238E27FC236}">
                <a16:creationId xmlns:a16="http://schemas.microsoft.com/office/drawing/2014/main" id="{810E1B0B-FA3A-4D39-A695-4F254B53264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AFF80E4-E05E-4576-8AEF-31E2FB7FB5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237811D-F7F4-4AE6-A9CB-0440237BC2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99F5EA4-E7B4-4163-9CB5-7751CBBF4FBC}" type="slidenum">
              <a:rPr lang="it-IT" altLang="en-US" sz="1200"/>
              <a:pPr eaLnBrk="1" hangingPunct="1"/>
              <a:t>19</a:t>
            </a:fld>
            <a:endParaRPr lang="it-IT" altLang="en-US" sz="1200"/>
          </a:p>
        </p:txBody>
      </p:sp>
      <p:sp>
        <p:nvSpPr>
          <p:cNvPr id="52227" name="Rectangle 2">
            <a:extLst>
              <a:ext uri="{FF2B5EF4-FFF2-40B4-BE49-F238E27FC236}">
                <a16:creationId xmlns:a16="http://schemas.microsoft.com/office/drawing/2014/main" id="{171DA8ED-681C-4AE1-AA07-5F4058E2A65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FC9759B-3E48-4AE9-A3AB-14EA5CB3BC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3800607-8903-4BD7-9FB3-4F0A67AE7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8ED5F5F-699C-4A0B-9BFC-489935105880}" type="slidenum">
              <a:rPr lang="it-IT" altLang="en-US" sz="1200"/>
              <a:pPr eaLnBrk="1" hangingPunct="1"/>
              <a:t>2</a:t>
            </a:fld>
            <a:endParaRPr lang="it-IT" altLang="en-US" sz="1200"/>
          </a:p>
        </p:txBody>
      </p:sp>
      <p:sp>
        <p:nvSpPr>
          <p:cNvPr id="17411" name="Rectangle 2">
            <a:extLst>
              <a:ext uri="{FF2B5EF4-FFF2-40B4-BE49-F238E27FC236}">
                <a16:creationId xmlns:a16="http://schemas.microsoft.com/office/drawing/2014/main" id="{7C9A1130-D6B8-481A-94C0-6846724CEE9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A086647-8805-4669-BD68-E378CFB61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E822237C-9CFC-4033-BB53-12FFACC33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5E69B7-87C6-49C7-98C0-F0DB7A3386DB}" type="slidenum">
              <a:rPr lang="it-IT" altLang="en-US" sz="1200"/>
              <a:pPr eaLnBrk="1" hangingPunct="1"/>
              <a:t>20</a:t>
            </a:fld>
            <a:endParaRPr lang="it-IT" altLang="en-US" sz="1200"/>
          </a:p>
        </p:txBody>
      </p:sp>
      <p:sp>
        <p:nvSpPr>
          <p:cNvPr id="54275" name="Rectangle 2">
            <a:extLst>
              <a:ext uri="{FF2B5EF4-FFF2-40B4-BE49-F238E27FC236}">
                <a16:creationId xmlns:a16="http://schemas.microsoft.com/office/drawing/2014/main" id="{48D3A4D6-9AF0-4E7D-A57F-67A094A7E02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B89F9B5-8BD0-4AC2-AB3B-C14CAA1B6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8FFF133-D125-4753-8ABA-5A2B1F14B7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A7DD354-F592-480A-A0C0-653C154AC1C8}" type="slidenum">
              <a:rPr lang="it-IT" altLang="en-US" sz="1200"/>
              <a:pPr eaLnBrk="1" hangingPunct="1"/>
              <a:t>21</a:t>
            </a:fld>
            <a:endParaRPr lang="it-IT" altLang="en-US" sz="1200"/>
          </a:p>
        </p:txBody>
      </p:sp>
      <p:sp>
        <p:nvSpPr>
          <p:cNvPr id="56323" name="Rectangle 2">
            <a:extLst>
              <a:ext uri="{FF2B5EF4-FFF2-40B4-BE49-F238E27FC236}">
                <a16:creationId xmlns:a16="http://schemas.microsoft.com/office/drawing/2014/main" id="{0280188F-AC5B-4108-B87B-E4A679CA35A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1593669-128D-496F-8314-16647C6F11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DC84FFA-3C63-4873-9B9A-4A56EAABA5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935613A-51D1-4EB6-9471-C8D5D4C40ABF}" type="slidenum">
              <a:rPr lang="it-IT" altLang="en-US" sz="1200"/>
              <a:pPr eaLnBrk="1" hangingPunct="1"/>
              <a:t>22</a:t>
            </a:fld>
            <a:endParaRPr lang="it-IT" altLang="en-US" sz="1200"/>
          </a:p>
        </p:txBody>
      </p:sp>
      <p:sp>
        <p:nvSpPr>
          <p:cNvPr id="58371" name="Rectangle 2">
            <a:extLst>
              <a:ext uri="{FF2B5EF4-FFF2-40B4-BE49-F238E27FC236}">
                <a16:creationId xmlns:a16="http://schemas.microsoft.com/office/drawing/2014/main" id="{2D2966F3-7343-4675-80BE-11275683D96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14833636-4D62-435C-92D7-E719CA5647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123E371-D7A6-4AA8-9B35-1F47499D7E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51C03B8-7E67-41EF-9462-613934DFF563}" type="slidenum">
              <a:rPr lang="it-IT" altLang="en-US" sz="1200"/>
              <a:pPr eaLnBrk="1" hangingPunct="1"/>
              <a:t>23</a:t>
            </a:fld>
            <a:endParaRPr lang="it-IT" altLang="en-US" sz="1200"/>
          </a:p>
        </p:txBody>
      </p:sp>
      <p:sp>
        <p:nvSpPr>
          <p:cNvPr id="60419" name="Rectangle 2">
            <a:extLst>
              <a:ext uri="{FF2B5EF4-FFF2-40B4-BE49-F238E27FC236}">
                <a16:creationId xmlns:a16="http://schemas.microsoft.com/office/drawing/2014/main" id="{DAF194D0-B7F9-4B99-BB75-6B6770B9A77A}"/>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5010FCBD-B45B-4213-B30C-3403C535B2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B6139C3-1000-4DE1-8F8C-B743AF39F0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E748F0-E5CE-4623-8672-B28FE9E5F2B9}" type="slidenum">
              <a:rPr lang="it-IT" altLang="en-US" sz="1200"/>
              <a:pPr eaLnBrk="1" hangingPunct="1"/>
              <a:t>24</a:t>
            </a:fld>
            <a:endParaRPr lang="it-IT" altLang="en-US" sz="1200"/>
          </a:p>
        </p:txBody>
      </p:sp>
      <p:sp>
        <p:nvSpPr>
          <p:cNvPr id="62467" name="Rectangle 2">
            <a:extLst>
              <a:ext uri="{FF2B5EF4-FFF2-40B4-BE49-F238E27FC236}">
                <a16:creationId xmlns:a16="http://schemas.microsoft.com/office/drawing/2014/main" id="{7AF2EC16-FB64-41D0-8B47-829AA7A09FE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25E2557-1492-44E3-9413-70B56A03BE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265B8F0-8B4A-41B0-BEC1-8D76DDCC04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40813A8-460A-4391-B084-596903F63459}" type="slidenum">
              <a:rPr lang="it-IT" altLang="en-US" sz="1200"/>
              <a:pPr eaLnBrk="1" hangingPunct="1"/>
              <a:t>25</a:t>
            </a:fld>
            <a:endParaRPr lang="it-IT" altLang="en-US" sz="1200"/>
          </a:p>
        </p:txBody>
      </p:sp>
      <p:sp>
        <p:nvSpPr>
          <p:cNvPr id="64515" name="Rectangle 2">
            <a:extLst>
              <a:ext uri="{FF2B5EF4-FFF2-40B4-BE49-F238E27FC236}">
                <a16:creationId xmlns:a16="http://schemas.microsoft.com/office/drawing/2014/main" id="{DF4A2A7F-9278-41C6-A404-2D05992DCCBC}"/>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CE3A382-34C6-4116-82E6-49C4F7CF6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86C77D1-57F9-41A2-A07B-AE338C7E1A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B270DD-86A4-4189-8953-D4E368B6EB72}" type="slidenum">
              <a:rPr lang="it-IT" altLang="en-US" sz="1200"/>
              <a:pPr eaLnBrk="1" hangingPunct="1"/>
              <a:t>26</a:t>
            </a:fld>
            <a:endParaRPr lang="it-IT" altLang="en-US" sz="1200"/>
          </a:p>
        </p:txBody>
      </p:sp>
      <p:sp>
        <p:nvSpPr>
          <p:cNvPr id="66563" name="Rectangle 2">
            <a:extLst>
              <a:ext uri="{FF2B5EF4-FFF2-40B4-BE49-F238E27FC236}">
                <a16:creationId xmlns:a16="http://schemas.microsoft.com/office/drawing/2014/main" id="{DB841F02-E7DF-4133-AA9B-BC2655C4EF8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543CE685-F9EB-48BF-87D9-F12E99775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AF6F43F-B03F-419D-89A5-E6D467BAA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0D1304A-CB81-4D41-B45D-A440E009FFDB}" type="slidenum">
              <a:rPr lang="it-IT" altLang="en-US" sz="1200"/>
              <a:pPr eaLnBrk="1" hangingPunct="1"/>
              <a:t>27</a:t>
            </a:fld>
            <a:endParaRPr lang="it-IT" altLang="en-US" sz="1200"/>
          </a:p>
        </p:txBody>
      </p:sp>
      <p:sp>
        <p:nvSpPr>
          <p:cNvPr id="68611" name="Rectangle 2">
            <a:extLst>
              <a:ext uri="{FF2B5EF4-FFF2-40B4-BE49-F238E27FC236}">
                <a16:creationId xmlns:a16="http://schemas.microsoft.com/office/drawing/2014/main" id="{28DE5E8B-BC44-4A63-9F84-F4DA5028EB4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9F9BBE1-B188-4B3B-B5B1-539B06876F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A9D073F-115B-40D4-B725-1A87128BED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A3EC355-8E30-4CA7-A01E-C19564C937FB}" type="slidenum">
              <a:rPr lang="it-IT" altLang="en-US" sz="1200"/>
              <a:pPr eaLnBrk="1" hangingPunct="1"/>
              <a:t>28</a:t>
            </a:fld>
            <a:endParaRPr lang="it-IT" altLang="en-US" sz="1200"/>
          </a:p>
        </p:txBody>
      </p:sp>
      <p:sp>
        <p:nvSpPr>
          <p:cNvPr id="70659" name="Rectangle 2">
            <a:extLst>
              <a:ext uri="{FF2B5EF4-FFF2-40B4-BE49-F238E27FC236}">
                <a16:creationId xmlns:a16="http://schemas.microsoft.com/office/drawing/2014/main" id="{4C7F4437-E1CE-4946-8049-14CB66D85CB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D0544BF-877F-4DEF-AF11-2AC6DDADA4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161A4C0-91EB-4660-A569-B007C2BBA5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83F2AD2-EEDA-412F-AE62-7C58C4CAF61F}" type="slidenum">
              <a:rPr lang="it-IT" altLang="en-US" sz="1200"/>
              <a:pPr eaLnBrk="1" hangingPunct="1"/>
              <a:t>3</a:t>
            </a:fld>
            <a:endParaRPr lang="it-IT" altLang="en-US" sz="1200"/>
          </a:p>
        </p:txBody>
      </p:sp>
      <p:sp>
        <p:nvSpPr>
          <p:cNvPr id="19459" name="Rectangle 2">
            <a:extLst>
              <a:ext uri="{FF2B5EF4-FFF2-40B4-BE49-F238E27FC236}">
                <a16:creationId xmlns:a16="http://schemas.microsoft.com/office/drawing/2014/main" id="{345A8DD1-F686-43B0-A3DA-711E287514A3}"/>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04EE79C-D869-4101-8D3C-AAE15F7386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E5C6EFC-77BD-4CF6-8D1F-9C7B92A8E1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940BC50-60D6-4FE5-ADE8-D4AC7A0569EE}" type="slidenum">
              <a:rPr lang="it-IT" altLang="en-US" sz="1200"/>
              <a:pPr eaLnBrk="1" hangingPunct="1"/>
              <a:t>4</a:t>
            </a:fld>
            <a:endParaRPr lang="it-IT" altLang="en-US" sz="1200"/>
          </a:p>
        </p:txBody>
      </p:sp>
      <p:sp>
        <p:nvSpPr>
          <p:cNvPr id="21507" name="Rectangle 2">
            <a:extLst>
              <a:ext uri="{FF2B5EF4-FFF2-40B4-BE49-F238E27FC236}">
                <a16:creationId xmlns:a16="http://schemas.microsoft.com/office/drawing/2014/main" id="{49BC97A8-34AA-4BB3-8404-EC9638D3417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B5B67BE-F756-45A1-8169-7B00BB737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36CB593-40C9-4268-8752-CBFE6608C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87884BC-E6B4-4AC1-B3A9-9CE26DFFAAEF}" type="slidenum">
              <a:rPr lang="it-IT" altLang="en-US" sz="1200"/>
              <a:pPr eaLnBrk="1" hangingPunct="1"/>
              <a:t>5</a:t>
            </a:fld>
            <a:endParaRPr lang="it-IT" altLang="en-US" sz="1200"/>
          </a:p>
        </p:txBody>
      </p:sp>
      <p:sp>
        <p:nvSpPr>
          <p:cNvPr id="23555" name="Rectangle 2">
            <a:extLst>
              <a:ext uri="{FF2B5EF4-FFF2-40B4-BE49-F238E27FC236}">
                <a16:creationId xmlns:a16="http://schemas.microsoft.com/office/drawing/2014/main" id="{F4385B1F-9906-4270-A4FE-57896CFAFD7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CEA985B6-9FE4-41C0-9AD8-9F25E5793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7DC24EB-4A6A-461D-9168-9A883FE4D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62F2451-30F1-42D2-B5EB-181ABB3EFB95}" type="slidenum">
              <a:rPr lang="it-IT" altLang="en-US" sz="1200"/>
              <a:pPr eaLnBrk="1" hangingPunct="1"/>
              <a:t>6</a:t>
            </a:fld>
            <a:endParaRPr lang="it-IT" altLang="en-US" sz="1200"/>
          </a:p>
        </p:txBody>
      </p:sp>
      <p:sp>
        <p:nvSpPr>
          <p:cNvPr id="25603" name="Rectangle 2">
            <a:extLst>
              <a:ext uri="{FF2B5EF4-FFF2-40B4-BE49-F238E27FC236}">
                <a16:creationId xmlns:a16="http://schemas.microsoft.com/office/drawing/2014/main" id="{313E4171-85DB-43D0-B377-CBC6D3796D1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B6700EB2-038B-47D8-803B-DA831FBEFD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C734856-90CD-4B59-8DE8-098850CB2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333C34-335A-4AD2-8246-719BFAC1DD3E}" type="slidenum">
              <a:rPr lang="it-IT" altLang="en-US" sz="1200"/>
              <a:pPr eaLnBrk="1" hangingPunct="1"/>
              <a:t>7</a:t>
            </a:fld>
            <a:endParaRPr lang="it-IT" altLang="en-US" sz="1200"/>
          </a:p>
        </p:txBody>
      </p:sp>
      <p:sp>
        <p:nvSpPr>
          <p:cNvPr id="27651" name="Rectangle 2">
            <a:extLst>
              <a:ext uri="{FF2B5EF4-FFF2-40B4-BE49-F238E27FC236}">
                <a16:creationId xmlns:a16="http://schemas.microsoft.com/office/drawing/2014/main" id="{96062CAD-022D-40A2-8A69-405A177D36B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399312AB-9534-42DB-8CB0-B2EE13B00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0052E5B-17D3-40CC-A480-8C60F4D03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887629F-781B-4A8F-8E61-619C6EE3D007}" type="slidenum">
              <a:rPr lang="it-IT" altLang="en-US" sz="1200"/>
              <a:pPr eaLnBrk="1" hangingPunct="1"/>
              <a:t>8</a:t>
            </a:fld>
            <a:endParaRPr lang="it-IT" altLang="en-US" sz="1200"/>
          </a:p>
        </p:txBody>
      </p:sp>
      <p:sp>
        <p:nvSpPr>
          <p:cNvPr id="29699" name="Rectangle 2">
            <a:extLst>
              <a:ext uri="{FF2B5EF4-FFF2-40B4-BE49-F238E27FC236}">
                <a16:creationId xmlns:a16="http://schemas.microsoft.com/office/drawing/2014/main" id="{0C96F198-AC94-4583-8D34-E287A287186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6D0D7E5-6705-4D21-B500-5CB87B4C75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B8CD30D-FFDD-4E3B-A172-7C15414690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44BD8A9-E557-44F7-B61A-35FC9C0C1C8F}" type="slidenum">
              <a:rPr lang="it-IT" altLang="en-US" sz="1200"/>
              <a:pPr eaLnBrk="1" hangingPunct="1"/>
              <a:t>9</a:t>
            </a:fld>
            <a:endParaRPr lang="it-IT" altLang="en-US" sz="1200"/>
          </a:p>
        </p:txBody>
      </p:sp>
      <p:sp>
        <p:nvSpPr>
          <p:cNvPr id="31747" name="Rectangle 2">
            <a:extLst>
              <a:ext uri="{FF2B5EF4-FFF2-40B4-BE49-F238E27FC236}">
                <a16:creationId xmlns:a16="http://schemas.microsoft.com/office/drawing/2014/main" id="{7BC564A8-7860-4FBE-904F-14F9499DA2CD}"/>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5B4B1D2-DE5D-4B69-9969-7E08FD826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vert="horz"/>
          <a:lstStyle/>
          <a:p>
            <a:r>
              <a:rPr lang="it-IT"/>
              <a:t>Fare clic per modificare stile</a:t>
            </a:r>
            <a:endParaRPr lang="en-GB"/>
          </a:p>
        </p:txBody>
      </p:sp>
      <p:sp>
        <p:nvSpPr>
          <p:cNvPr id="3" name="Sottotito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GB"/>
          </a:p>
        </p:txBody>
      </p:sp>
    </p:spTree>
    <p:extLst>
      <p:ext uri="{BB962C8B-B14F-4D97-AF65-F5344CB8AC3E}">
        <p14:creationId xmlns:p14="http://schemas.microsoft.com/office/powerpoint/2010/main" val="228693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endParaRPr lang="en-GB"/>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341576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endParaRPr lang="en-GB"/>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322351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endParaRPr lang="en-GB"/>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184917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a:t>Fare clic per modificare stile</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Tree>
    <p:extLst>
      <p:ext uri="{BB962C8B-B14F-4D97-AF65-F5344CB8AC3E}">
        <p14:creationId xmlns:p14="http://schemas.microsoft.com/office/powerpoint/2010/main" val="84955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0235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lvl1pPr>
              <a:defRPr/>
            </a:lvl1pPr>
          </a:lstStyle>
          <a:p>
            <a:r>
              <a:rPr lang="it-IT"/>
              <a:t>Fare clic per modificare stile</a:t>
            </a:r>
            <a:endParaRPr lang="en-GB"/>
          </a:p>
        </p:txBody>
      </p:sp>
      <p:sp>
        <p:nvSpPr>
          <p:cNvPr id="3" name="Segnaposto tes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63567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endParaRPr lang="en-GB"/>
          </a:p>
        </p:txBody>
      </p:sp>
    </p:spTree>
    <p:extLst>
      <p:ext uri="{BB962C8B-B14F-4D97-AF65-F5344CB8AC3E}">
        <p14:creationId xmlns:p14="http://schemas.microsoft.com/office/powerpoint/2010/main" val="354017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7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a:t>Fare clic per modificare stile</a:t>
            </a:r>
            <a:endParaRPr lang="en-GB"/>
          </a:p>
        </p:txBody>
      </p:sp>
      <p:sp>
        <p:nvSpPr>
          <p:cNvPr id="3" name="Segnaposto contenut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194107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a:t>Fare clic per modificare stile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egnaposto tes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40048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a:extLst>
              <a:ext uri="{FF2B5EF4-FFF2-40B4-BE49-F238E27FC236}">
                <a16:creationId xmlns:a16="http://schemas.microsoft.com/office/drawing/2014/main" id="{2CFBCF8A-91DC-4BD1-8C17-FBBEEC6A8139}"/>
              </a:ext>
            </a:extLst>
          </p:cNvPr>
          <p:cNvSpPr>
            <a:spLocks noChangeShapeType="1"/>
          </p:cNvSpPr>
          <p:nvPr userDrawn="1"/>
        </p:nvSpPr>
        <p:spPr bwMode="auto">
          <a:xfrm>
            <a:off x="107950" y="6165850"/>
            <a:ext cx="8928100" cy="0"/>
          </a:xfrm>
          <a:prstGeom prst="line">
            <a:avLst/>
          </a:prstGeom>
          <a:noFill/>
          <a:ln w="57150" cmpd="thickThin">
            <a:solidFill>
              <a:srgbClr val="FF3300"/>
            </a:solidFill>
            <a:round/>
            <a:headEnd/>
            <a:tailEnd/>
          </a:ln>
          <a:effectLst/>
        </p:spPr>
        <p:txBody>
          <a:bodyPr/>
          <a:lstStyle/>
          <a:p>
            <a:pPr>
              <a:defRPr/>
            </a:pPr>
            <a:endParaRPr lang="en-GB">
              <a:latin typeface="Arial" charset="0"/>
              <a:ea typeface="+mn-ea"/>
            </a:endParaRPr>
          </a:p>
        </p:txBody>
      </p:sp>
      <p:pic>
        <p:nvPicPr>
          <p:cNvPr id="1027" name="Picture 9" descr="Intestazione">
            <a:extLst>
              <a:ext uri="{FF2B5EF4-FFF2-40B4-BE49-F238E27FC236}">
                <a16:creationId xmlns:a16="http://schemas.microsoft.com/office/drawing/2014/main" id="{F077F0FA-28F1-4265-97F7-4D9F07A568F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56550" y="5734050"/>
            <a:ext cx="10795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0">
            <a:extLst>
              <a:ext uri="{FF2B5EF4-FFF2-40B4-BE49-F238E27FC236}">
                <a16:creationId xmlns:a16="http://schemas.microsoft.com/office/drawing/2014/main" id="{AF1959FA-133A-4809-81BE-AA62C7B624E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44539" t="37372" r="27782" b="26773"/>
          <a:stretch>
            <a:fillRect/>
          </a:stretch>
        </p:blipFill>
        <p:spPr bwMode="auto">
          <a:xfrm>
            <a:off x="107950" y="5805488"/>
            <a:ext cx="1081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a:extLst>
              <a:ext uri="{FF2B5EF4-FFF2-40B4-BE49-F238E27FC236}">
                <a16:creationId xmlns:a16="http://schemas.microsoft.com/office/drawing/2014/main" id="{DB2AD0DF-983E-41F3-971F-BB18376EC518}"/>
              </a:ext>
            </a:extLst>
          </p:cNvPr>
          <p:cNvSpPr txBox="1">
            <a:spLocks noChangeArrowheads="1"/>
          </p:cNvSpPr>
          <p:nvPr userDrawn="1"/>
        </p:nvSpPr>
        <p:spPr bwMode="auto">
          <a:xfrm>
            <a:off x="1042988" y="5876925"/>
            <a:ext cx="3833812"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it-IT" altLang="en-US" sz="1000">
                <a:solidFill>
                  <a:srgbClr val="FF3300"/>
                </a:solidFill>
              </a:rPr>
              <a:t>M. De Cecco - Lucidi del corso di Robotica e </a:t>
            </a:r>
            <a:r>
              <a:rPr lang="en-GB" altLang="en-US" sz="1000">
                <a:solidFill>
                  <a:srgbClr val="FF3300"/>
                </a:solidFill>
              </a:rPr>
              <a:t>Sensor Fusion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1.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 Id="rId9"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28.w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17.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3.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34.w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20.xml"/><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0.wmf"/><Relationship Id="rId5" Type="http://schemas.openxmlformats.org/officeDocument/2006/relationships/oleObject" Target="../embeddings/oleObject30.bin"/><Relationship Id="rId10" Type="http://schemas.openxmlformats.org/officeDocument/2006/relationships/image" Target="../media/image37.wmf"/><Relationship Id="rId4" Type="http://schemas.openxmlformats.org/officeDocument/2006/relationships/image" Target="../media/image38.emf"/><Relationship Id="rId9"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4.bin"/><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22.xml"/><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1.wmf"/><Relationship Id="rId5" Type="http://schemas.openxmlformats.org/officeDocument/2006/relationships/oleObject" Target="../embeddings/oleObject35.bin"/><Relationship Id="rId10" Type="http://schemas.openxmlformats.org/officeDocument/2006/relationships/image" Target="../media/image43.wmf"/><Relationship Id="rId4" Type="http://schemas.openxmlformats.org/officeDocument/2006/relationships/image" Target="../media/image44.emf"/><Relationship Id="rId9" Type="http://schemas.openxmlformats.org/officeDocument/2006/relationships/oleObject" Target="../embeddings/oleObject3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5.wmf"/><Relationship Id="rId5" Type="http://schemas.openxmlformats.org/officeDocument/2006/relationships/oleObject" Target="../embeddings/oleObject38.bin"/><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0.bin"/><Relationship Id="rId5" Type="http://schemas.openxmlformats.org/officeDocument/2006/relationships/image" Target="../media/image47.wmf"/><Relationship Id="rId4"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7.wmf"/><Relationship Id="rId5" Type="http://schemas.openxmlformats.org/officeDocument/2006/relationships/oleObject" Target="../embeddings/oleObject41.bin"/><Relationship Id="rId4" Type="http://schemas.openxmlformats.org/officeDocument/2006/relationships/image" Target="../media/image49.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image" Target="../media/image50.wmf"/><Relationship Id="rId4" Type="http://schemas.openxmlformats.org/officeDocument/2006/relationships/oleObject" Target="../embeddings/oleObject42.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7.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5.bin"/><Relationship Id="rId5" Type="http://schemas.openxmlformats.org/officeDocument/2006/relationships/image" Target="../media/image52.wmf"/><Relationship Id="rId4" Type="http://schemas.openxmlformats.org/officeDocument/2006/relationships/oleObject" Target="../embeddings/oleObject44.bin"/><Relationship Id="rId9" Type="http://schemas.openxmlformats.org/officeDocument/2006/relationships/image" Target="../media/image5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8.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8.bin"/><Relationship Id="rId5" Type="http://schemas.openxmlformats.org/officeDocument/2006/relationships/image" Target="../media/image55.wmf"/><Relationship Id="rId4" Type="http://schemas.openxmlformats.org/officeDocument/2006/relationships/oleObject" Target="../embeddings/oleObject47.bin"/><Relationship Id="rId9" Type="http://schemas.openxmlformats.org/officeDocument/2006/relationships/image" Target="../media/image57.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DB4AAD79-2BB5-4E91-89CE-206F74C3C383}"/>
              </a:ext>
            </a:extLst>
          </p:cNvPr>
          <p:cNvSpPr txBox="1">
            <a:spLocks noChangeArrowheads="1"/>
          </p:cNvSpPr>
          <p:nvPr/>
        </p:nvSpPr>
        <p:spPr bwMode="auto">
          <a:xfrm>
            <a:off x="1527175" y="6284913"/>
            <a:ext cx="225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a:t>
            </a:r>
            <a:endParaRPr lang="it-IT" altLang="en-US" dirty="0">
              <a:latin typeface="Verdana" panose="020B0604030504040204" pitchFamily="34" charset="0"/>
            </a:endParaRPr>
          </a:p>
        </p:txBody>
      </p:sp>
      <p:sp>
        <p:nvSpPr>
          <p:cNvPr id="14339" name="Text Box 3">
            <a:extLst>
              <a:ext uri="{FF2B5EF4-FFF2-40B4-BE49-F238E27FC236}">
                <a16:creationId xmlns:a16="http://schemas.microsoft.com/office/drawing/2014/main" id="{D227A8BD-D67F-48E4-9CD1-A868081C2300}"/>
              </a:ext>
            </a:extLst>
          </p:cNvPr>
          <p:cNvSpPr txBox="1">
            <a:spLocks noChangeArrowheads="1"/>
          </p:cNvSpPr>
          <p:nvPr/>
        </p:nvSpPr>
        <p:spPr bwMode="auto">
          <a:xfrm>
            <a:off x="250825" y="1700213"/>
            <a:ext cx="8642350"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50000"/>
              </a:spcBef>
            </a:pPr>
            <a:r>
              <a:rPr lang="en-GB" altLang="en-US" dirty="0"/>
              <a:t>We have seen an example of application of the theorem, but we are interested in the Bayes' Theorem application to the combine the information</a:t>
            </a:r>
            <a:r>
              <a:rPr lang="it-IT" altLang="en-US" dirty="0"/>
              <a:t> and </a:t>
            </a:r>
            <a:r>
              <a:rPr lang="it-IT" altLang="en-US" dirty="0" err="1"/>
              <a:t>perform</a:t>
            </a:r>
            <a:r>
              <a:rPr lang="it-IT" altLang="en-US" dirty="0"/>
              <a:t> the </a:t>
            </a:r>
            <a:r>
              <a:rPr lang="it-IT" altLang="en-US" dirty="0">
                <a:solidFill>
                  <a:srgbClr val="0000FF"/>
                </a:solidFill>
              </a:rPr>
              <a:t>SENSOR FUSION!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680DE38F-CA60-4C3A-9690-B23617D42900}"/>
              </a:ext>
            </a:extLst>
          </p:cNvPr>
          <p:cNvSpPr txBox="1">
            <a:spLocks noChangeArrowheads="1"/>
          </p:cNvSpPr>
          <p:nvPr/>
        </p:nvSpPr>
        <p:spPr bwMode="auto">
          <a:xfrm>
            <a:off x="1116013" y="6284913"/>
            <a:ext cx="5832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a:t>
            </a:r>
            <a:r>
              <a:rPr lang="en-GB" dirty="0" err="1"/>
              <a:t>Vectorial</a:t>
            </a:r>
            <a:r>
              <a:rPr lang="en-GB" dirty="0"/>
              <a:t> Gaussian case</a:t>
            </a:r>
            <a:endParaRPr lang="it-IT" altLang="en-US" dirty="0">
              <a:latin typeface="Verdana" panose="020B0604030504040204" pitchFamily="34" charset="0"/>
            </a:endParaRPr>
          </a:p>
        </p:txBody>
      </p:sp>
      <p:sp>
        <p:nvSpPr>
          <p:cNvPr id="32772" name="Text Box 4">
            <a:extLst>
              <a:ext uri="{FF2B5EF4-FFF2-40B4-BE49-F238E27FC236}">
                <a16:creationId xmlns:a16="http://schemas.microsoft.com/office/drawing/2014/main" id="{F2F2AED0-CA49-40C9-B787-6BAE7F902DD4}"/>
              </a:ext>
            </a:extLst>
          </p:cNvPr>
          <p:cNvSpPr txBox="1">
            <a:spLocks noChangeArrowheads="1"/>
          </p:cNvSpPr>
          <p:nvPr/>
        </p:nvSpPr>
        <p:spPr bwMode="auto">
          <a:xfrm>
            <a:off x="250825" y="531813"/>
            <a:ext cx="3168650" cy="435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5000"/>
              </a:lnSpc>
              <a:spcBef>
                <a:spcPct val="50000"/>
              </a:spcBef>
            </a:pPr>
            <a:r>
              <a:rPr lang="en-GB" altLang="en-US" sz="1800" dirty="0" err="1"/>
              <a:t>Equi</a:t>
            </a:r>
            <a:r>
              <a:rPr lang="en-GB" altLang="en-US" sz="1800" dirty="0"/>
              <a:t>-probability ellipses in the case in which the observation obtained and the relative ellipse of uncertainty always remain the same for 20 observations/measures.</a:t>
            </a:r>
          </a:p>
          <a:p>
            <a:pPr eaLnBrk="1" hangingPunct="1">
              <a:lnSpc>
                <a:spcPct val="125000"/>
              </a:lnSpc>
              <a:spcBef>
                <a:spcPct val="50000"/>
              </a:spcBef>
            </a:pPr>
            <a:r>
              <a:rPr lang="en-GB" altLang="en-US" sz="1800" dirty="0">
                <a:solidFill>
                  <a:srgbClr val="0000FF"/>
                </a:solidFill>
              </a:rPr>
              <a:t>The ellipse of the posterior distribution</a:t>
            </a:r>
            <a:r>
              <a:rPr lang="en-GB" altLang="en-US" sz="1800" dirty="0"/>
              <a:t> </a:t>
            </a:r>
            <a:r>
              <a:rPr lang="en-GB" altLang="en-US" sz="1800" u="sng" dirty="0">
                <a:solidFill>
                  <a:srgbClr val="800000"/>
                </a:solidFill>
              </a:rPr>
              <a:t>converges</a:t>
            </a:r>
            <a:r>
              <a:rPr lang="en-GB" altLang="en-US" sz="1800" dirty="0"/>
              <a:t> </a:t>
            </a:r>
            <a:r>
              <a:rPr lang="en-GB" altLang="en-US" sz="1800" u="sng" dirty="0">
                <a:solidFill>
                  <a:srgbClr val="0000FF"/>
                </a:solidFill>
              </a:rPr>
              <a:t>with its </a:t>
            </a:r>
            <a:r>
              <a:rPr lang="en-GB" altLang="en-US" sz="1800" u="sng" dirty="0" err="1">
                <a:solidFill>
                  <a:srgbClr val="0000FF"/>
                </a:solidFill>
              </a:rPr>
              <a:t>center</a:t>
            </a:r>
            <a:r>
              <a:rPr lang="en-GB" altLang="en-US" sz="1800" u="sng" dirty="0">
                <a:solidFill>
                  <a:srgbClr val="0000FF"/>
                </a:solidFill>
              </a:rPr>
              <a:t> towards the observed value and is being</a:t>
            </a:r>
            <a:r>
              <a:rPr lang="en-GB" altLang="en-US" sz="1800" dirty="0"/>
              <a:t> </a:t>
            </a:r>
            <a:r>
              <a:rPr lang="en-GB" altLang="en-US" sz="1800" u="sng" dirty="0">
                <a:solidFill>
                  <a:srgbClr val="800000"/>
                </a:solidFill>
              </a:rPr>
              <a:t>reduced</a:t>
            </a:r>
            <a:r>
              <a:rPr lang="en-GB" altLang="en-US" sz="1800" dirty="0"/>
              <a:t> </a:t>
            </a:r>
            <a:r>
              <a:rPr lang="en-GB" altLang="en-US" sz="1800" u="sng" dirty="0">
                <a:solidFill>
                  <a:srgbClr val="0000FF"/>
                </a:solidFill>
              </a:rPr>
              <a:t>more and more with each iteration.</a:t>
            </a:r>
            <a:r>
              <a:rPr lang="it-IT" altLang="en-US" sz="1800" u="sng" dirty="0">
                <a:solidFill>
                  <a:srgbClr val="0000FF"/>
                </a:solidFill>
              </a:rPr>
              <a:t> </a:t>
            </a:r>
          </a:p>
        </p:txBody>
      </p:sp>
      <p:pic>
        <p:nvPicPr>
          <p:cNvPr id="5" name="Picture 3" descr="Fusione_Convergenza">
            <a:extLst>
              <a:ext uri="{FF2B5EF4-FFF2-40B4-BE49-F238E27FC236}">
                <a16:creationId xmlns:a16="http://schemas.microsoft.com/office/drawing/2014/main" id="{2485AFC2-A9E6-4E1D-9C77-63CBFFB8F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95" t="3668" r="9091" b="5299"/>
          <a:stretch>
            <a:fillRect/>
          </a:stretch>
        </p:blipFill>
        <p:spPr bwMode="auto">
          <a:xfrm>
            <a:off x="3819525" y="333375"/>
            <a:ext cx="514508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2">
            <a:extLst>
              <a:ext uri="{FF2B5EF4-FFF2-40B4-BE49-F238E27FC236}">
                <a16:creationId xmlns:a16="http://schemas.microsoft.com/office/drawing/2014/main" id="{0A6478E2-51C3-4429-BA18-D7341F026B17}"/>
              </a:ext>
            </a:extLst>
          </p:cNvPr>
          <p:cNvSpPr txBox="1">
            <a:spLocks noChangeArrowheads="1"/>
          </p:cNvSpPr>
          <p:nvPr/>
        </p:nvSpPr>
        <p:spPr bwMode="auto">
          <a:xfrm>
            <a:off x="1116013" y="6284913"/>
            <a:ext cx="6038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Combination of measures</a:t>
            </a:r>
            <a:endParaRPr lang="it-IT" altLang="en-US" dirty="0">
              <a:latin typeface="Verdana" panose="020B0604030504040204" pitchFamily="34" charset="0"/>
            </a:endParaRPr>
          </a:p>
        </p:txBody>
      </p:sp>
      <p:sp>
        <p:nvSpPr>
          <p:cNvPr id="34822" name="Text Box 3">
            <a:extLst>
              <a:ext uri="{FF2B5EF4-FFF2-40B4-BE49-F238E27FC236}">
                <a16:creationId xmlns:a16="http://schemas.microsoft.com/office/drawing/2014/main" id="{DEDD54FD-0C5E-459D-ADE7-61D85D11EB24}"/>
              </a:ext>
            </a:extLst>
          </p:cNvPr>
          <p:cNvSpPr txBox="1">
            <a:spLocks noChangeArrowheads="1"/>
          </p:cNvSpPr>
          <p:nvPr/>
        </p:nvSpPr>
        <p:spPr bwMode="auto">
          <a:xfrm>
            <a:off x="252413" y="333375"/>
            <a:ext cx="864076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800" dirty="0"/>
              <a:t>Bayes theorem can be applied directly to the merging of information from different sensors.</a:t>
            </a:r>
          </a:p>
          <a:p>
            <a:pPr eaLnBrk="1" hangingPunct="1">
              <a:spcBef>
                <a:spcPct val="50000"/>
              </a:spcBef>
            </a:pPr>
            <a:r>
              <a:rPr lang="en-GB" altLang="en-US" sz="1800" dirty="0"/>
              <a:t>What we want to do is get the posterior distribution</a:t>
            </a:r>
            <a:r>
              <a:rPr lang="it-IT" altLang="en-US" sz="1800" dirty="0"/>
              <a:t> </a:t>
            </a:r>
            <a:r>
              <a:rPr lang="it-IT" altLang="en-US" sz="1800" b="1" dirty="0"/>
              <a:t>                </a:t>
            </a:r>
            <a:r>
              <a:rPr lang="en-GB" altLang="en-US" sz="1800" dirty="0"/>
              <a:t>where the set of observations is defined:</a:t>
            </a:r>
            <a:endParaRPr lang="it-IT" altLang="en-US" sz="1800" dirty="0"/>
          </a:p>
        </p:txBody>
      </p:sp>
      <p:graphicFrame>
        <p:nvGraphicFramePr>
          <p:cNvPr id="34818" name="Object 2">
            <a:extLst>
              <a:ext uri="{FF2B5EF4-FFF2-40B4-BE49-F238E27FC236}">
                <a16:creationId xmlns:a16="http://schemas.microsoft.com/office/drawing/2014/main" id="{919C4696-A1D7-4F37-BECC-1345A2542314}"/>
              </a:ext>
            </a:extLst>
          </p:cNvPr>
          <p:cNvGraphicFramePr>
            <a:graphicFrameLocks noChangeAspect="1"/>
          </p:cNvGraphicFramePr>
          <p:nvPr>
            <p:extLst>
              <p:ext uri="{D42A27DB-BD31-4B8C-83A1-F6EECF244321}">
                <p14:modId xmlns:p14="http://schemas.microsoft.com/office/powerpoint/2010/main" val="4067108697"/>
              </p:ext>
            </p:extLst>
          </p:nvPr>
        </p:nvGraphicFramePr>
        <p:xfrm>
          <a:off x="5580112" y="1002789"/>
          <a:ext cx="865188" cy="439737"/>
        </p:xfrm>
        <a:graphic>
          <a:graphicData uri="http://schemas.openxmlformats.org/presentationml/2006/ole">
            <mc:AlternateContent xmlns:mc="http://schemas.openxmlformats.org/markup-compatibility/2006">
              <mc:Choice xmlns:v="urn:schemas-microsoft-com:vml" Requires="v">
                <p:oleObj spid="_x0000_s34855" name="Equation" r:id="rId4" imgW="558800" imgH="279400" progId="Equation.DSMT4">
                  <p:embed/>
                </p:oleObj>
              </mc:Choice>
              <mc:Fallback>
                <p:oleObj name="Equation" r:id="rId4" imgW="558800" imgH="279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002789"/>
                        <a:ext cx="865188"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3" name="Rectangle 7">
            <a:extLst>
              <a:ext uri="{FF2B5EF4-FFF2-40B4-BE49-F238E27FC236}">
                <a16:creationId xmlns:a16="http://schemas.microsoft.com/office/drawing/2014/main" id="{54863CC9-9DA1-4539-9F87-7BA7CFA0D812}"/>
              </a:ext>
            </a:extLst>
          </p:cNvPr>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aphicFrame>
        <p:nvGraphicFramePr>
          <p:cNvPr id="34819" name="Object 3">
            <a:extLst>
              <a:ext uri="{FF2B5EF4-FFF2-40B4-BE49-F238E27FC236}">
                <a16:creationId xmlns:a16="http://schemas.microsoft.com/office/drawing/2014/main" id="{05485D99-4491-4EF3-89AA-096AAFE4A11D}"/>
              </a:ext>
            </a:extLst>
          </p:cNvPr>
          <p:cNvGraphicFramePr>
            <a:graphicFrameLocks noChangeAspect="1"/>
          </p:cNvGraphicFramePr>
          <p:nvPr>
            <p:extLst>
              <p:ext uri="{D42A27DB-BD31-4B8C-83A1-F6EECF244321}">
                <p14:modId xmlns:p14="http://schemas.microsoft.com/office/powerpoint/2010/main" val="2111876538"/>
              </p:ext>
            </p:extLst>
          </p:nvPr>
        </p:nvGraphicFramePr>
        <p:xfrm>
          <a:off x="3175794" y="1994693"/>
          <a:ext cx="2535238" cy="415925"/>
        </p:xfrm>
        <a:graphic>
          <a:graphicData uri="http://schemas.openxmlformats.org/presentationml/2006/ole">
            <mc:AlternateContent xmlns:mc="http://schemas.openxmlformats.org/markup-compatibility/2006">
              <mc:Choice xmlns:v="urn:schemas-microsoft-com:vml" Requires="v">
                <p:oleObj spid="_x0000_s34856" name="Equation" r:id="rId6" imgW="1523880" imgH="253800" progId="Equation.DSMT4">
                  <p:embed/>
                </p:oleObj>
              </mc:Choice>
              <mc:Fallback>
                <p:oleObj name="Equation" r:id="rId6" imgW="1523880" imgH="253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794" y="1994693"/>
                        <a:ext cx="253523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4" name="Text Box 8">
            <a:extLst>
              <a:ext uri="{FF2B5EF4-FFF2-40B4-BE49-F238E27FC236}">
                <a16:creationId xmlns:a16="http://schemas.microsoft.com/office/drawing/2014/main" id="{DD8AF2B1-1757-4FE1-8C15-BE12A8CCDA8F}"/>
              </a:ext>
            </a:extLst>
          </p:cNvPr>
          <p:cNvSpPr txBox="1">
            <a:spLocks noChangeArrowheads="1"/>
          </p:cNvSpPr>
          <p:nvPr/>
        </p:nvSpPr>
        <p:spPr bwMode="auto">
          <a:xfrm>
            <a:off x="250825" y="2708275"/>
            <a:ext cx="864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800" dirty="0"/>
              <a:t>The posterior distribution defines the probability density of the state </a:t>
            </a:r>
            <a:r>
              <a:rPr lang="it-IT" altLang="en-US" sz="1800" dirty="0">
                <a:solidFill>
                  <a:srgbClr val="0000FF"/>
                </a:solidFill>
              </a:rPr>
              <a:t>x</a:t>
            </a:r>
            <a:r>
              <a:rPr lang="it-IT" altLang="en-US" sz="1800" dirty="0"/>
              <a:t> data </a:t>
            </a:r>
            <a:r>
              <a:rPr lang="en-GB" altLang="en-US" sz="1800" dirty="0"/>
              <a:t>given the information obtained from the</a:t>
            </a:r>
            <a:r>
              <a:rPr lang="it-IT" altLang="en-US" sz="1800" dirty="0"/>
              <a:t> </a:t>
            </a:r>
            <a:r>
              <a:rPr lang="it-IT" altLang="en-US" sz="1800" dirty="0">
                <a:solidFill>
                  <a:srgbClr val="0000FF"/>
                </a:solidFill>
              </a:rPr>
              <a:t>n</a:t>
            </a:r>
            <a:r>
              <a:rPr lang="it-IT" altLang="en-US" sz="1800" dirty="0"/>
              <a:t> </a:t>
            </a:r>
            <a:r>
              <a:rPr lang="it-IT" altLang="en-US" sz="1800" dirty="0" err="1"/>
              <a:t>observations</a:t>
            </a:r>
            <a:r>
              <a:rPr lang="it-IT" altLang="en-US" sz="1800" dirty="0"/>
              <a:t>.</a:t>
            </a:r>
          </a:p>
        </p:txBody>
      </p:sp>
      <p:graphicFrame>
        <p:nvGraphicFramePr>
          <p:cNvPr id="34820" name="Object 4">
            <a:extLst>
              <a:ext uri="{FF2B5EF4-FFF2-40B4-BE49-F238E27FC236}">
                <a16:creationId xmlns:a16="http://schemas.microsoft.com/office/drawing/2014/main" id="{E62E5071-B65B-4BBE-890D-7C4C3EB72C76}"/>
              </a:ext>
            </a:extLst>
          </p:cNvPr>
          <p:cNvGraphicFramePr>
            <a:graphicFrameLocks noChangeAspect="1"/>
          </p:cNvGraphicFramePr>
          <p:nvPr>
            <p:extLst>
              <p:ext uri="{D42A27DB-BD31-4B8C-83A1-F6EECF244321}">
                <p14:modId xmlns:p14="http://schemas.microsoft.com/office/powerpoint/2010/main" val="1740939240"/>
              </p:ext>
            </p:extLst>
          </p:nvPr>
        </p:nvGraphicFramePr>
        <p:xfrm>
          <a:off x="2859088" y="3944938"/>
          <a:ext cx="3168650" cy="1450975"/>
        </p:xfrm>
        <a:graphic>
          <a:graphicData uri="http://schemas.openxmlformats.org/presentationml/2006/ole">
            <mc:AlternateContent xmlns:mc="http://schemas.openxmlformats.org/markup-compatibility/2006">
              <mc:Choice xmlns:v="urn:schemas-microsoft-com:vml" Requires="v">
                <p:oleObj spid="_x0000_s34857" name="Equation" r:id="rId8" imgW="1993900" imgH="914400" progId="Equation.DSMT4">
                  <p:embed/>
                </p:oleObj>
              </mc:Choice>
              <mc:Fallback>
                <p:oleObj name="Equation" r:id="rId8" imgW="1993900" imgH="9144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9088" y="3944938"/>
                        <a:ext cx="3168650" cy="145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2">
            <a:extLst>
              <a:ext uri="{FF2B5EF4-FFF2-40B4-BE49-F238E27FC236}">
                <a16:creationId xmlns:a16="http://schemas.microsoft.com/office/drawing/2014/main" id="{C6535B7B-388D-42A7-B880-F69F4CB10934}"/>
              </a:ext>
            </a:extLst>
          </p:cNvPr>
          <p:cNvSpPr txBox="1">
            <a:spLocks noChangeArrowheads="1"/>
          </p:cNvSpPr>
          <p:nvPr/>
        </p:nvSpPr>
        <p:spPr bwMode="auto">
          <a:xfrm>
            <a:off x="1116013" y="6284913"/>
            <a:ext cx="6038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Combination of measures</a:t>
            </a:r>
            <a:endParaRPr lang="it-IT" altLang="en-US" dirty="0">
              <a:latin typeface="Verdana" panose="020B0604030504040204" pitchFamily="34" charset="0"/>
            </a:endParaRPr>
          </a:p>
        </p:txBody>
      </p:sp>
      <p:sp>
        <p:nvSpPr>
          <p:cNvPr id="36869" name="Text Box 3">
            <a:extLst>
              <a:ext uri="{FF2B5EF4-FFF2-40B4-BE49-F238E27FC236}">
                <a16:creationId xmlns:a16="http://schemas.microsoft.com/office/drawing/2014/main" id="{E7F0D604-BC8F-4BC6-8DBD-111196CF05CE}"/>
              </a:ext>
            </a:extLst>
          </p:cNvPr>
          <p:cNvSpPr txBox="1">
            <a:spLocks noChangeArrowheads="1"/>
          </p:cNvSpPr>
          <p:nvPr/>
        </p:nvSpPr>
        <p:spPr bwMode="auto">
          <a:xfrm>
            <a:off x="250825" y="476250"/>
            <a:ext cx="8642350" cy="29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5000"/>
              </a:lnSpc>
              <a:spcBef>
                <a:spcPct val="50000"/>
              </a:spcBef>
            </a:pPr>
            <a:r>
              <a:rPr lang="en-GB" altLang="en-US" sz="1800" dirty="0"/>
              <a:t>In practice, it is necessary to know completely the </a:t>
            </a:r>
            <a:r>
              <a:rPr lang="en-GB" altLang="en-US" sz="1800" dirty="0">
                <a:solidFill>
                  <a:srgbClr val="FF0000"/>
                </a:solidFill>
              </a:rPr>
              <a:t>joint and conditional distribution</a:t>
            </a:r>
            <a:br>
              <a:rPr lang="en-GB" altLang="en-US" sz="1800" dirty="0">
                <a:solidFill>
                  <a:srgbClr val="FF0000"/>
                </a:solidFill>
              </a:rPr>
            </a:br>
            <a:r>
              <a:rPr lang="it-IT" altLang="en-US" sz="1800" dirty="0"/>
              <a:t>                           , </a:t>
            </a:r>
            <a:r>
              <a:rPr lang="en-GB" altLang="en-US" sz="1800" dirty="0"/>
              <a:t>namely the joint distribution of all the possible combinations of observations conditioned to the state.</a:t>
            </a:r>
            <a:endParaRPr lang="it-IT" altLang="en-US" sz="1800" dirty="0"/>
          </a:p>
          <a:p>
            <a:pPr eaLnBrk="1" hangingPunct="1">
              <a:lnSpc>
                <a:spcPct val="125000"/>
              </a:lnSpc>
              <a:spcBef>
                <a:spcPct val="50000"/>
              </a:spcBef>
            </a:pPr>
            <a:r>
              <a:rPr lang="en-GB" altLang="en-US" sz="1800" dirty="0"/>
              <a:t>It is generally possible to assume that once the state x is defined, the information obtained from the </a:t>
            </a:r>
            <a:r>
              <a:rPr lang="en-GB" altLang="en-US" sz="1800" dirty="0" err="1"/>
              <a:t>i-th</a:t>
            </a:r>
            <a:r>
              <a:rPr lang="en-GB" altLang="en-US" sz="1800" dirty="0"/>
              <a:t> source of information is independent of the information of the other sources. In other words, the different measuring instruments do not interfere with each other and that therefore the principle applies of </a:t>
            </a:r>
            <a:r>
              <a:rPr lang="en-GB" altLang="en-US" sz="1800" dirty="0">
                <a:solidFill>
                  <a:srgbClr val="0000FF"/>
                </a:solidFill>
              </a:rPr>
              <a:t>conditional independence</a:t>
            </a:r>
            <a:r>
              <a:rPr lang="en-GB" altLang="en-US" sz="1800" dirty="0"/>
              <a:t>:</a:t>
            </a:r>
            <a:endParaRPr lang="it-IT" altLang="en-US" sz="1800" dirty="0"/>
          </a:p>
        </p:txBody>
      </p:sp>
      <p:graphicFrame>
        <p:nvGraphicFramePr>
          <p:cNvPr id="36866" name="Object 2">
            <a:extLst>
              <a:ext uri="{FF2B5EF4-FFF2-40B4-BE49-F238E27FC236}">
                <a16:creationId xmlns:a16="http://schemas.microsoft.com/office/drawing/2014/main" id="{E542E81B-5F3A-41C9-B354-640A5F2DBF1E}"/>
              </a:ext>
            </a:extLst>
          </p:cNvPr>
          <p:cNvGraphicFramePr>
            <a:graphicFrameLocks noChangeAspect="1"/>
          </p:cNvGraphicFramePr>
          <p:nvPr>
            <p:extLst>
              <p:ext uri="{D42A27DB-BD31-4B8C-83A1-F6EECF244321}">
                <p14:modId xmlns:p14="http://schemas.microsoft.com/office/powerpoint/2010/main" val="185367576"/>
              </p:ext>
            </p:extLst>
          </p:nvPr>
        </p:nvGraphicFramePr>
        <p:xfrm>
          <a:off x="372588" y="836712"/>
          <a:ext cx="1692275" cy="419100"/>
        </p:xfrm>
        <a:graphic>
          <a:graphicData uri="http://schemas.openxmlformats.org/presentationml/2006/ole">
            <mc:AlternateContent xmlns:mc="http://schemas.openxmlformats.org/markup-compatibility/2006">
              <mc:Choice xmlns:v="urn:schemas-microsoft-com:vml" Requires="v">
                <p:oleObj spid="_x0000_s36892" name="Equation" r:id="rId4" imgW="1015559" imgH="253890" progId="Equation.DSMT4">
                  <p:embed/>
                </p:oleObj>
              </mc:Choice>
              <mc:Fallback>
                <p:oleObj name="Equation" r:id="rId4" imgW="1015559" imgH="25389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588" y="836712"/>
                        <a:ext cx="16922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3">
            <a:extLst>
              <a:ext uri="{FF2B5EF4-FFF2-40B4-BE49-F238E27FC236}">
                <a16:creationId xmlns:a16="http://schemas.microsoft.com/office/drawing/2014/main" id="{F9BC7206-DF3F-4DEB-9F5A-E1A0A571AC68}"/>
              </a:ext>
            </a:extLst>
          </p:cNvPr>
          <p:cNvGraphicFramePr>
            <a:graphicFrameLocks noChangeAspect="1"/>
          </p:cNvGraphicFramePr>
          <p:nvPr>
            <p:extLst>
              <p:ext uri="{D42A27DB-BD31-4B8C-83A1-F6EECF244321}">
                <p14:modId xmlns:p14="http://schemas.microsoft.com/office/powerpoint/2010/main" val="1740155215"/>
              </p:ext>
            </p:extLst>
          </p:nvPr>
        </p:nvGraphicFramePr>
        <p:xfrm>
          <a:off x="2087562" y="3861048"/>
          <a:ext cx="4968875" cy="762000"/>
        </p:xfrm>
        <a:graphic>
          <a:graphicData uri="http://schemas.openxmlformats.org/presentationml/2006/ole">
            <mc:AlternateContent xmlns:mc="http://schemas.openxmlformats.org/markup-compatibility/2006">
              <mc:Choice xmlns:v="urn:schemas-microsoft-com:vml" Requires="v">
                <p:oleObj spid="_x0000_s36893" name="Equation" r:id="rId6" imgW="2832100" imgH="431800" progId="Equation.DSMT4">
                  <p:embed/>
                </p:oleObj>
              </mc:Choice>
              <mc:Fallback>
                <p:oleObj name="Equation" r:id="rId6" imgW="2832100" imgH="431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7562" y="3861048"/>
                        <a:ext cx="49688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a:extLst>
              <a:ext uri="{FF2B5EF4-FFF2-40B4-BE49-F238E27FC236}">
                <a16:creationId xmlns:a16="http://schemas.microsoft.com/office/drawing/2014/main" id="{8EA2E6E0-F91D-41C3-ADB7-E81CA95E6FD5}"/>
              </a:ext>
            </a:extLst>
          </p:cNvPr>
          <p:cNvSpPr txBox="1">
            <a:spLocks noChangeArrowheads="1"/>
          </p:cNvSpPr>
          <p:nvPr/>
        </p:nvSpPr>
        <p:spPr bwMode="auto">
          <a:xfrm>
            <a:off x="1116013" y="6284913"/>
            <a:ext cx="6038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Combination of measures</a:t>
            </a:r>
            <a:endParaRPr lang="it-IT" altLang="en-US" dirty="0">
              <a:latin typeface="Verdana" panose="020B0604030504040204" pitchFamily="34" charset="0"/>
            </a:endParaRPr>
          </a:p>
        </p:txBody>
      </p:sp>
      <p:sp>
        <p:nvSpPr>
          <p:cNvPr id="38916" name="Text Box 3">
            <a:extLst>
              <a:ext uri="{FF2B5EF4-FFF2-40B4-BE49-F238E27FC236}">
                <a16:creationId xmlns:a16="http://schemas.microsoft.com/office/drawing/2014/main" id="{01AEC253-23F5-4FA9-A517-8AF836DB8245}"/>
              </a:ext>
            </a:extLst>
          </p:cNvPr>
          <p:cNvSpPr txBox="1">
            <a:spLocks noChangeArrowheads="1"/>
          </p:cNvSpPr>
          <p:nvPr/>
        </p:nvSpPr>
        <p:spPr bwMode="auto">
          <a:xfrm>
            <a:off x="250825" y="333375"/>
            <a:ext cx="864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sz="1800" dirty="0" err="1"/>
              <a:t>Therefore</a:t>
            </a:r>
            <a:r>
              <a:rPr lang="it-IT" altLang="en-US" sz="1800" dirty="0"/>
              <a:t> </a:t>
            </a:r>
            <a:r>
              <a:rPr lang="it-IT" altLang="en-US" sz="1800" dirty="0" err="1"/>
              <a:t>you</a:t>
            </a:r>
            <a:r>
              <a:rPr lang="it-IT" altLang="en-US" sz="1800" dirty="0"/>
              <a:t> </a:t>
            </a:r>
            <a:r>
              <a:rPr lang="it-IT" altLang="en-US" sz="1800" dirty="0" err="1"/>
              <a:t>get</a:t>
            </a:r>
            <a:r>
              <a:rPr lang="it-IT" altLang="en-US" sz="1800" dirty="0"/>
              <a:t>:</a:t>
            </a:r>
          </a:p>
        </p:txBody>
      </p:sp>
      <p:graphicFrame>
        <p:nvGraphicFramePr>
          <p:cNvPr id="38914" name="Object 2">
            <a:extLst>
              <a:ext uri="{FF2B5EF4-FFF2-40B4-BE49-F238E27FC236}">
                <a16:creationId xmlns:a16="http://schemas.microsoft.com/office/drawing/2014/main" id="{C7005529-E437-4A31-80DE-B2C7EDED3C23}"/>
              </a:ext>
            </a:extLst>
          </p:cNvPr>
          <p:cNvGraphicFramePr>
            <a:graphicFrameLocks noChangeAspect="1"/>
          </p:cNvGraphicFramePr>
          <p:nvPr/>
        </p:nvGraphicFramePr>
        <p:xfrm>
          <a:off x="779463" y="1052513"/>
          <a:ext cx="4200525" cy="747712"/>
        </p:xfrm>
        <a:graphic>
          <a:graphicData uri="http://schemas.openxmlformats.org/presentationml/2006/ole">
            <mc:AlternateContent xmlns:mc="http://schemas.openxmlformats.org/markup-compatibility/2006">
              <mc:Choice xmlns:v="urn:schemas-microsoft-com:vml" Requires="v">
                <p:oleObj spid="_x0000_s38930" name="Equation" r:id="rId4" imgW="2438280" imgH="431640" progId="Equation.DSMT4">
                  <p:embed/>
                </p:oleObj>
              </mc:Choice>
              <mc:Fallback>
                <p:oleObj name="Equation" r:id="rId4" imgW="243828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052513"/>
                        <a:ext cx="4200525"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Text Box 6">
            <a:extLst>
              <a:ext uri="{FF2B5EF4-FFF2-40B4-BE49-F238E27FC236}">
                <a16:creationId xmlns:a16="http://schemas.microsoft.com/office/drawing/2014/main" id="{CC8BFF6F-C1C8-4D8A-9F74-23ECB5BEE071}"/>
              </a:ext>
            </a:extLst>
          </p:cNvPr>
          <p:cNvSpPr txBox="1">
            <a:spLocks noChangeArrowheads="1"/>
          </p:cNvSpPr>
          <p:nvPr/>
        </p:nvSpPr>
        <p:spPr bwMode="auto">
          <a:xfrm>
            <a:off x="250825" y="2276475"/>
            <a:ext cx="86423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800" dirty="0"/>
              <a:t>Thus, the posterior distribution on x, or the updated probability of the state, is proportional to the product of the previous probability distribution and the probability distributions of each observation.</a:t>
            </a:r>
            <a:r>
              <a:rPr lang="it-IT" altLang="en-US" sz="1800" dirty="0"/>
              <a:t> </a:t>
            </a:r>
          </a:p>
          <a:p>
            <a:pPr eaLnBrk="1" hangingPunct="1">
              <a:spcBef>
                <a:spcPct val="50000"/>
              </a:spcBef>
            </a:pPr>
            <a:r>
              <a:rPr lang="it-IT" altLang="en-US" sz="1800" dirty="0"/>
              <a:t>The </a:t>
            </a:r>
            <a:r>
              <a:rPr lang="it-IT" altLang="en-US" sz="1800" dirty="0" err="1"/>
              <a:t>marginal</a:t>
            </a:r>
            <a:r>
              <a:rPr lang="it-IT" altLang="en-US" sz="1800" dirty="0"/>
              <a:t> </a:t>
            </a:r>
            <a:r>
              <a:rPr lang="it-IT" altLang="en-US" sz="1800" dirty="0" err="1"/>
              <a:t>distribution</a:t>
            </a:r>
            <a:r>
              <a:rPr lang="it-IT" altLang="en-US" sz="1800" dirty="0"/>
              <a:t> of Z</a:t>
            </a:r>
            <a:r>
              <a:rPr lang="it-IT" altLang="en-US" baseline="30000" dirty="0"/>
              <a:t>n</a:t>
            </a:r>
            <a:r>
              <a:rPr lang="it-IT" altLang="en-US" sz="1800" dirty="0"/>
              <a:t> </a:t>
            </a:r>
            <a:r>
              <a:rPr lang="en-GB" altLang="en-US" sz="1800" dirty="0"/>
              <a:t>acts as a normalization constant.</a:t>
            </a:r>
            <a:endParaRPr lang="it-IT" altLang="en-US" sz="1800" dirty="0"/>
          </a:p>
        </p:txBody>
      </p:sp>
      <p:sp>
        <p:nvSpPr>
          <p:cNvPr id="38918" name="Text Box 7">
            <a:extLst>
              <a:ext uri="{FF2B5EF4-FFF2-40B4-BE49-F238E27FC236}">
                <a16:creationId xmlns:a16="http://schemas.microsoft.com/office/drawing/2014/main" id="{BEBCBD35-937E-4CB9-8C5E-100A96FDCB80}"/>
              </a:ext>
            </a:extLst>
          </p:cNvPr>
          <p:cNvSpPr txBox="1">
            <a:spLocks noChangeArrowheads="1"/>
          </p:cNvSpPr>
          <p:nvPr/>
        </p:nvSpPr>
        <p:spPr bwMode="auto">
          <a:xfrm>
            <a:off x="250825" y="4149725"/>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800" dirty="0"/>
              <a:t>This relationship provides a simple method for merging information from multiple sensors and is called an </a:t>
            </a:r>
            <a:r>
              <a:rPr lang="en-GB" altLang="en-US" sz="1800" i="1" dirty="0">
                <a:solidFill>
                  <a:srgbClr val="FF3300"/>
                </a:solidFill>
              </a:rPr>
              <a:t>independent probability group</a:t>
            </a:r>
            <a:r>
              <a:rPr lang="it-IT" altLang="en-US" sz="1800" i="1" dirty="0">
                <a:solidFill>
                  <a:srgbClr val="FF33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a:extLst>
              <a:ext uri="{FF2B5EF4-FFF2-40B4-BE49-F238E27FC236}">
                <a16:creationId xmlns:a16="http://schemas.microsoft.com/office/drawing/2014/main" id="{A990BCC5-BE76-4202-AC45-F6B0716C64CB}"/>
              </a:ext>
            </a:extLst>
          </p:cNvPr>
          <p:cNvSpPr txBox="1">
            <a:spLocks noChangeArrowheads="1"/>
          </p:cNvSpPr>
          <p:nvPr/>
        </p:nvSpPr>
        <p:spPr bwMode="auto">
          <a:xfrm>
            <a:off x="1116013" y="6284913"/>
            <a:ext cx="6038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Combination of measures</a:t>
            </a:r>
            <a:endParaRPr lang="it-IT" altLang="en-US" dirty="0">
              <a:latin typeface="Verdana" panose="020B0604030504040204" pitchFamily="34" charset="0"/>
            </a:endParaRPr>
          </a:p>
        </p:txBody>
      </p:sp>
      <p:sp>
        <p:nvSpPr>
          <p:cNvPr id="40964" name="Text Box 3">
            <a:extLst>
              <a:ext uri="{FF2B5EF4-FFF2-40B4-BE49-F238E27FC236}">
                <a16:creationId xmlns:a16="http://schemas.microsoft.com/office/drawing/2014/main" id="{463ACA08-6BD1-4842-947C-F3708576CA24}"/>
              </a:ext>
            </a:extLst>
          </p:cNvPr>
          <p:cNvSpPr txBox="1">
            <a:spLocks noChangeArrowheads="1"/>
          </p:cNvSpPr>
          <p:nvPr/>
        </p:nvSpPr>
        <p:spPr bwMode="auto">
          <a:xfrm>
            <a:off x="250825" y="404813"/>
            <a:ext cx="8642350" cy="4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25000"/>
              </a:lnSpc>
              <a:spcBef>
                <a:spcPct val="50000"/>
              </a:spcBef>
            </a:pPr>
            <a:r>
              <a:rPr lang="en-GB" sz="2000" dirty="0"/>
              <a:t>The effectiveness of this method is based on the hypothesis that the observations are independent of each other when conditioned to the true value of the state.</a:t>
            </a:r>
          </a:p>
          <a:p>
            <a:pPr algn="just" eaLnBrk="1" hangingPunct="1">
              <a:lnSpc>
                <a:spcPct val="125000"/>
              </a:lnSpc>
              <a:spcBef>
                <a:spcPct val="50000"/>
              </a:spcBef>
            </a:pPr>
            <a:r>
              <a:rPr lang="en-GB" sz="2000" dirty="0"/>
              <a:t>This assumption is reasonable if the state to which the observations refer is the only thing they have in common, therefore once the state has been specified it is reasonable to assume that the information is </a:t>
            </a:r>
            <a:r>
              <a:rPr lang="en-GB" sz="2000" dirty="0">
                <a:solidFill>
                  <a:srgbClr val="0000FF"/>
                </a:solidFill>
              </a:rPr>
              <a:t>conditionally independent</a:t>
            </a:r>
            <a:r>
              <a:rPr lang="en-GB" sz="2000" dirty="0"/>
              <a:t>.</a:t>
            </a:r>
            <a:r>
              <a:rPr lang="it-IT" altLang="en-US" sz="2000" dirty="0"/>
              <a:t> </a:t>
            </a:r>
          </a:p>
          <a:p>
            <a:pPr algn="just" eaLnBrk="1" hangingPunct="1">
              <a:lnSpc>
                <a:spcPct val="125000"/>
              </a:lnSpc>
              <a:spcBef>
                <a:spcPct val="50000"/>
              </a:spcBef>
            </a:pPr>
            <a:r>
              <a:rPr lang="en-GB" altLang="en-US" sz="2000" dirty="0"/>
              <a:t>This </a:t>
            </a:r>
            <a:r>
              <a:rPr lang="en-GB" altLang="en-US" sz="2000" u="sng" dirty="0"/>
              <a:t>would certainly not be correct without the conditionality</a:t>
            </a:r>
            <a:r>
              <a:rPr lang="en-GB" altLang="en-US" sz="2000" dirty="0"/>
              <a:t>, or it would be wrong to say that the information is unconditionally independent and therefore:</a:t>
            </a:r>
            <a:endParaRPr lang="it-IT" altLang="en-US" sz="2000" dirty="0"/>
          </a:p>
        </p:txBody>
      </p:sp>
      <p:graphicFrame>
        <p:nvGraphicFramePr>
          <p:cNvPr id="40962" name="Object 2">
            <a:extLst>
              <a:ext uri="{FF2B5EF4-FFF2-40B4-BE49-F238E27FC236}">
                <a16:creationId xmlns:a16="http://schemas.microsoft.com/office/drawing/2014/main" id="{6FCAD7B8-3F1B-4A55-BF1D-A7DBCB22BF0B}"/>
              </a:ext>
            </a:extLst>
          </p:cNvPr>
          <p:cNvGraphicFramePr>
            <a:graphicFrameLocks noChangeAspect="1"/>
          </p:cNvGraphicFramePr>
          <p:nvPr>
            <p:extLst>
              <p:ext uri="{D42A27DB-BD31-4B8C-83A1-F6EECF244321}">
                <p14:modId xmlns:p14="http://schemas.microsoft.com/office/powerpoint/2010/main" val="1486072128"/>
              </p:ext>
            </p:extLst>
          </p:nvPr>
        </p:nvGraphicFramePr>
        <p:xfrm>
          <a:off x="3275806" y="4593900"/>
          <a:ext cx="2592387" cy="747713"/>
        </p:xfrm>
        <a:graphic>
          <a:graphicData uri="http://schemas.openxmlformats.org/presentationml/2006/ole">
            <mc:AlternateContent xmlns:mc="http://schemas.openxmlformats.org/markup-compatibility/2006">
              <mc:Choice xmlns:v="urn:schemas-microsoft-com:vml" Requires="v">
                <p:oleObj spid="_x0000_s40975" name="Equation" r:id="rId4" imgW="1511300" imgH="431800" progId="Equation.DSMT4">
                  <p:embed/>
                </p:oleObj>
              </mc:Choice>
              <mc:Fallback>
                <p:oleObj name="Equation" r:id="rId4" imgW="15113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06" y="4593900"/>
                        <a:ext cx="2592387"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54896D6E-9871-46AD-B0A3-A68DBCD80524}"/>
              </a:ext>
            </a:extLst>
          </p:cNvPr>
          <p:cNvSpPr txBox="1">
            <a:spLocks noChangeArrowheads="1"/>
          </p:cNvSpPr>
          <p:nvPr/>
        </p:nvSpPr>
        <p:spPr bwMode="auto">
          <a:xfrm>
            <a:off x="250825" y="260350"/>
            <a:ext cx="8642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altLang="en-US" sz="1800" dirty="0"/>
              <a:t>The hypothesis of conditional independence does not necessarily mean that it is always reasonable. For example, </a:t>
            </a:r>
            <a:r>
              <a:rPr lang="en-GB" altLang="en-US" sz="1800" dirty="0">
                <a:solidFill>
                  <a:srgbClr val="FF3300"/>
                </a:solidFill>
              </a:rPr>
              <a:t>if an observation can significantly change the state</a:t>
            </a:r>
            <a:r>
              <a:rPr lang="en-GB" altLang="en-US" sz="1800" dirty="0"/>
              <a:t>, this hypothesis is not valid anymore. </a:t>
            </a:r>
          </a:p>
          <a:p>
            <a:pPr algn="just" eaLnBrk="1" hangingPunct="1">
              <a:spcBef>
                <a:spcPct val="50000"/>
              </a:spcBef>
            </a:pPr>
            <a:r>
              <a:rPr lang="en-GB" altLang="en-US" sz="1800" dirty="0">
                <a:solidFill>
                  <a:srgbClr val="0000FF"/>
                </a:solidFill>
              </a:rPr>
              <a:t>An example is represented by </a:t>
            </a:r>
            <a:r>
              <a:rPr lang="en-GB" altLang="en-US" sz="1800" b="1" dirty="0">
                <a:solidFill>
                  <a:srgbClr val="FF0000"/>
                </a:solidFill>
              </a:rPr>
              <a:t>the measure with </a:t>
            </a:r>
            <a:r>
              <a:rPr lang="en-GB" altLang="en-US" sz="1800" b="1" dirty="0" err="1">
                <a:solidFill>
                  <a:srgbClr val="FF0000"/>
                </a:solidFill>
              </a:rPr>
              <a:t>oading</a:t>
            </a:r>
            <a:r>
              <a:rPr lang="en-GB" altLang="en-US" sz="1800" b="1" dirty="0">
                <a:solidFill>
                  <a:srgbClr val="FF0000"/>
                </a:solidFill>
              </a:rPr>
              <a:t> effect</a:t>
            </a:r>
            <a:r>
              <a:rPr lang="en-GB" altLang="en-US" sz="1800" dirty="0"/>
              <a:t>.</a:t>
            </a:r>
          </a:p>
          <a:p>
            <a:pPr algn="just" eaLnBrk="1" hangingPunct="1">
              <a:spcBef>
                <a:spcPct val="50000"/>
              </a:spcBef>
            </a:pPr>
            <a:r>
              <a:rPr lang="en-GB" altLang="en-US" sz="1800" b="1" dirty="0"/>
              <a:t>Let us first </a:t>
            </a:r>
            <a:r>
              <a:rPr lang="en-GB" altLang="en-US" sz="1800" b="1" dirty="0" err="1"/>
              <a:t>analyze</a:t>
            </a:r>
            <a:r>
              <a:rPr lang="en-GB" altLang="en-US" sz="1800" b="1" dirty="0"/>
              <a:t> an example in which the loading effect is absent:</a:t>
            </a:r>
          </a:p>
        </p:txBody>
      </p:sp>
      <p:sp>
        <p:nvSpPr>
          <p:cNvPr id="43011" name="Rectangle 7">
            <a:extLst>
              <a:ext uri="{FF2B5EF4-FFF2-40B4-BE49-F238E27FC236}">
                <a16:creationId xmlns:a16="http://schemas.microsoft.com/office/drawing/2014/main" id="{8E4EE25A-5BFB-4342-9D29-68F9C19DA30A}"/>
              </a:ext>
            </a:extLst>
          </p:cNvPr>
          <p:cNvSpPr>
            <a:spLocks noChangeArrowheads="1"/>
          </p:cNvSpPr>
          <p:nvPr/>
        </p:nvSpPr>
        <p:spPr bwMode="auto">
          <a:xfrm>
            <a:off x="3132138" y="4357688"/>
            <a:ext cx="287337" cy="719137"/>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12" name="Line 8">
            <a:extLst>
              <a:ext uri="{FF2B5EF4-FFF2-40B4-BE49-F238E27FC236}">
                <a16:creationId xmlns:a16="http://schemas.microsoft.com/office/drawing/2014/main" id="{D8CBC600-87FF-425A-937D-4824CBD368F3}"/>
              </a:ext>
            </a:extLst>
          </p:cNvPr>
          <p:cNvSpPr>
            <a:spLocks noChangeShapeType="1"/>
          </p:cNvSpPr>
          <p:nvPr/>
        </p:nvSpPr>
        <p:spPr bwMode="auto">
          <a:xfrm flipV="1">
            <a:off x="3276600" y="3854450"/>
            <a:ext cx="0" cy="503238"/>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013" name="Text Box 15">
            <a:extLst>
              <a:ext uri="{FF2B5EF4-FFF2-40B4-BE49-F238E27FC236}">
                <a16:creationId xmlns:a16="http://schemas.microsoft.com/office/drawing/2014/main" id="{6FF4E0B6-2BAD-4E94-B2CA-AFA34E15BF53}"/>
              </a:ext>
            </a:extLst>
          </p:cNvPr>
          <p:cNvSpPr txBox="1">
            <a:spLocks noChangeArrowheads="1"/>
          </p:cNvSpPr>
          <p:nvPr/>
        </p:nvSpPr>
        <p:spPr bwMode="auto">
          <a:xfrm>
            <a:off x="2555875" y="5149850"/>
            <a:ext cx="1009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latin typeface="Script MT Bold" panose="03040602040607080904" pitchFamily="66" charset="0"/>
              </a:rPr>
              <a:t>Laser 1 </a:t>
            </a:r>
          </a:p>
        </p:txBody>
      </p:sp>
      <p:sp>
        <p:nvSpPr>
          <p:cNvPr id="43014" name="Line 17">
            <a:extLst>
              <a:ext uri="{FF2B5EF4-FFF2-40B4-BE49-F238E27FC236}">
                <a16:creationId xmlns:a16="http://schemas.microsoft.com/office/drawing/2014/main" id="{E1FB1559-8E5B-4F60-837F-B6A1B3B8854A}"/>
              </a:ext>
            </a:extLst>
          </p:cNvPr>
          <p:cNvSpPr>
            <a:spLocks noChangeShapeType="1"/>
          </p:cNvSpPr>
          <p:nvPr/>
        </p:nvSpPr>
        <p:spPr bwMode="auto">
          <a:xfrm flipV="1">
            <a:off x="4140200" y="3060700"/>
            <a:ext cx="0" cy="720725"/>
          </a:xfrm>
          <a:prstGeom prst="line">
            <a:avLst/>
          </a:prstGeom>
          <a:noFill/>
          <a:ln w="9525">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015" name="Text Box 18">
            <a:extLst>
              <a:ext uri="{FF2B5EF4-FFF2-40B4-BE49-F238E27FC236}">
                <a16:creationId xmlns:a16="http://schemas.microsoft.com/office/drawing/2014/main" id="{18F7DDF4-8BFF-475F-8129-0BEC50BE0A45}"/>
              </a:ext>
            </a:extLst>
          </p:cNvPr>
          <p:cNvSpPr txBox="1">
            <a:spLocks noChangeArrowheads="1"/>
          </p:cNvSpPr>
          <p:nvPr/>
        </p:nvSpPr>
        <p:spPr bwMode="auto">
          <a:xfrm>
            <a:off x="3779838" y="3068638"/>
            <a:ext cx="298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latin typeface="Script MT Bold" panose="03040602040607080904" pitchFamily="66" charset="0"/>
              </a:rPr>
              <a:t>x</a:t>
            </a:r>
          </a:p>
        </p:txBody>
      </p:sp>
      <p:sp>
        <p:nvSpPr>
          <p:cNvPr id="43016" name="Rectangle 19">
            <a:extLst>
              <a:ext uri="{FF2B5EF4-FFF2-40B4-BE49-F238E27FC236}">
                <a16:creationId xmlns:a16="http://schemas.microsoft.com/office/drawing/2014/main" id="{43DC52E0-3505-49F0-B7EF-4CC4C5367F0A}"/>
              </a:ext>
            </a:extLst>
          </p:cNvPr>
          <p:cNvSpPr>
            <a:spLocks noChangeArrowheads="1"/>
          </p:cNvSpPr>
          <p:nvPr/>
        </p:nvSpPr>
        <p:spPr bwMode="auto">
          <a:xfrm>
            <a:off x="3563938" y="4356100"/>
            <a:ext cx="287337" cy="71913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17" name="Line 20">
            <a:extLst>
              <a:ext uri="{FF2B5EF4-FFF2-40B4-BE49-F238E27FC236}">
                <a16:creationId xmlns:a16="http://schemas.microsoft.com/office/drawing/2014/main" id="{E51581EC-3514-4FF5-A687-C13E11E57F2E}"/>
              </a:ext>
            </a:extLst>
          </p:cNvPr>
          <p:cNvSpPr>
            <a:spLocks noChangeShapeType="1"/>
          </p:cNvSpPr>
          <p:nvPr/>
        </p:nvSpPr>
        <p:spPr bwMode="auto">
          <a:xfrm flipV="1">
            <a:off x="3708400" y="3852863"/>
            <a:ext cx="0" cy="503237"/>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018" name="Text Box 21">
            <a:extLst>
              <a:ext uri="{FF2B5EF4-FFF2-40B4-BE49-F238E27FC236}">
                <a16:creationId xmlns:a16="http://schemas.microsoft.com/office/drawing/2014/main" id="{C38DE963-9338-4C43-846C-18A7DB9EEA7C}"/>
              </a:ext>
            </a:extLst>
          </p:cNvPr>
          <p:cNvSpPr txBox="1">
            <a:spLocks noChangeArrowheads="1"/>
          </p:cNvSpPr>
          <p:nvPr/>
        </p:nvSpPr>
        <p:spPr bwMode="auto">
          <a:xfrm>
            <a:off x="3563938" y="5149850"/>
            <a:ext cx="1009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latin typeface="Script MT Bold" panose="03040602040607080904" pitchFamily="66" charset="0"/>
              </a:rPr>
              <a:t>Laser 2 </a:t>
            </a:r>
          </a:p>
        </p:txBody>
      </p:sp>
      <p:grpSp>
        <p:nvGrpSpPr>
          <p:cNvPr id="43019" name="Group 55">
            <a:extLst>
              <a:ext uri="{FF2B5EF4-FFF2-40B4-BE49-F238E27FC236}">
                <a16:creationId xmlns:a16="http://schemas.microsoft.com/office/drawing/2014/main" id="{FCC8D577-37BF-4A38-907B-27DB879351E0}"/>
              </a:ext>
            </a:extLst>
          </p:cNvPr>
          <p:cNvGrpSpPr>
            <a:grpSpLocks/>
          </p:cNvGrpSpPr>
          <p:nvPr/>
        </p:nvGrpSpPr>
        <p:grpSpPr bwMode="auto">
          <a:xfrm>
            <a:off x="395288" y="2413000"/>
            <a:ext cx="3455987" cy="2667000"/>
            <a:chOff x="249" y="1520"/>
            <a:chExt cx="2177" cy="1680"/>
          </a:xfrm>
        </p:grpSpPr>
        <p:sp>
          <p:nvSpPr>
            <p:cNvPr id="43022" name="Rectangle 12">
              <a:extLst>
                <a:ext uri="{FF2B5EF4-FFF2-40B4-BE49-F238E27FC236}">
                  <a16:creationId xmlns:a16="http://schemas.microsoft.com/office/drawing/2014/main" id="{5369F7A8-8AD4-4860-9EA4-FF0E295DE209}"/>
                </a:ext>
              </a:extLst>
            </p:cNvPr>
            <p:cNvSpPr>
              <a:spLocks noChangeArrowheads="1"/>
            </p:cNvSpPr>
            <p:nvPr/>
          </p:nvSpPr>
          <p:spPr bwMode="auto">
            <a:xfrm>
              <a:off x="430" y="1520"/>
              <a:ext cx="182" cy="1679"/>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23" name="Rectangle 13">
              <a:extLst>
                <a:ext uri="{FF2B5EF4-FFF2-40B4-BE49-F238E27FC236}">
                  <a16:creationId xmlns:a16="http://schemas.microsoft.com/office/drawing/2014/main" id="{B2062966-50A6-4047-9611-F67787119F7D}"/>
                </a:ext>
              </a:extLst>
            </p:cNvPr>
            <p:cNvSpPr>
              <a:spLocks noChangeArrowheads="1"/>
            </p:cNvSpPr>
            <p:nvPr/>
          </p:nvSpPr>
          <p:spPr bwMode="auto">
            <a:xfrm>
              <a:off x="249" y="2246"/>
              <a:ext cx="544" cy="272"/>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24" name="Rectangle 14">
              <a:extLst>
                <a:ext uri="{FF2B5EF4-FFF2-40B4-BE49-F238E27FC236}">
                  <a16:creationId xmlns:a16="http://schemas.microsoft.com/office/drawing/2014/main" id="{19F6578B-0BA7-4CDB-A0F6-9298551AECD1}"/>
                </a:ext>
              </a:extLst>
            </p:cNvPr>
            <p:cNvSpPr>
              <a:spLocks noChangeArrowheads="1"/>
            </p:cNvSpPr>
            <p:nvPr/>
          </p:nvSpPr>
          <p:spPr bwMode="auto">
            <a:xfrm>
              <a:off x="793" y="2336"/>
              <a:ext cx="1633" cy="91"/>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25" name="Freeform 22">
              <a:extLst>
                <a:ext uri="{FF2B5EF4-FFF2-40B4-BE49-F238E27FC236}">
                  <a16:creationId xmlns:a16="http://schemas.microsoft.com/office/drawing/2014/main" id="{579F9BDC-4BE3-449E-9938-0720F833A862}"/>
                </a:ext>
              </a:extLst>
            </p:cNvPr>
            <p:cNvSpPr>
              <a:spLocks/>
            </p:cNvSpPr>
            <p:nvPr/>
          </p:nvSpPr>
          <p:spPr bwMode="auto">
            <a:xfrm>
              <a:off x="431" y="3112"/>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26" name="Freeform 24">
              <a:extLst>
                <a:ext uri="{FF2B5EF4-FFF2-40B4-BE49-F238E27FC236}">
                  <a16:creationId xmlns:a16="http://schemas.microsoft.com/office/drawing/2014/main" id="{668EB892-61AB-41A5-9D4B-B389BA6BEAE4}"/>
                </a:ext>
              </a:extLst>
            </p:cNvPr>
            <p:cNvSpPr>
              <a:spLocks/>
            </p:cNvSpPr>
            <p:nvPr/>
          </p:nvSpPr>
          <p:spPr bwMode="auto">
            <a:xfrm>
              <a:off x="431" y="3067"/>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27" name="Freeform 25">
              <a:extLst>
                <a:ext uri="{FF2B5EF4-FFF2-40B4-BE49-F238E27FC236}">
                  <a16:creationId xmlns:a16="http://schemas.microsoft.com/office/drawing/2014/main" id="{2CDA405C-3AAC-4419-BB90-39308775CA74}"/>
                </a:ext>
              </a:extLst>
            </p:cNvPr>
            <p:cNvSpPr>
              <a:spLocks/>
            </p:cNvSpPr>
            <p:nvPr/>
          </p:nvSpPr>
          <p:spPr bwMode="auto">
            <a:xfrm>
              <a:off x="431" y="2568"/>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28" name="Freeform 26">
              <a:extLst>
                <a:ext uri="{FF2B5EF4-FFF2-40B4-BE49-F238E27FC236}">
                  <a16:creationId xmlns:a16="http://schemas.microsoft.com/office/drawing/2014/main" id="{2AC68594-ACE2-4FBE-B32D-957DB1E43605}"/>
                </a:ext>
              </a:extLst>
            </p:cNvPr>
            <p:cNvSpPr>
              <a:spLocks/>
            </p:cNvSpPr>
            <p:nvPr/>
          </p:nvSpPr>
          <p:spPr bwMode="auto">
            <a:xfrm>
              <a:off x="431" y="2523"/>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29" name="Freeform 27">
              <a:extLst>
                <a:ext uri="{FF2B5EF4-FFF2-40B4-BE49-F238E27FC236}">
                  <a16:creationId xmlns:a16="http://schemas.microsoft.com/office/drawing/2014/main" id="{EB907C32-A042-480E-ADE5-44ACF13C694A}"/>
                </a:ext>
              </a:extLst>
            </p:cNvPr>
            <p:cNvSpPr>
              <a:spLocks/>
            </p:cNvSpPr>
            <p:nvPr/>
          </p:nvSpPr>
          <p:spPr bwMode="auto">
            <a:xfrm>
              <a:off x="431" y="2659"/>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0" name="Freeform 28">
              <a:extLst>
                <a:ext uri="{FF2B5EF4-FFF2-40B4-BE49-F238E27FC236}">
                  <a16:creationId xmlns:a16="http://schemas.microsoft.com/office/drawing/2014/main" id="{FEB9D65D-9D48-40C7-921B-2287C7B553C3}"/>
                </a:ext>
              </a:extLst>
            </p:cNvPr>
            <p:cNvSpPr>
              <a:spLocks/>
            </p:cNvSpPr>
            <p:nvPr/>
          </p:nvSpPr>
          <p:spPr bwMode="auto">
            <a:xfrm>
              <a:off x="431" y="2614"/>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1" name="Freeform 29">
              <a:extLst>
                <a:ext uri="{FF2B5EF4-FFF2-40B4-BE49-F238E27FC236}">
                  <a16:creationId xmlns:a16="http://schemas.microsoft.com/office/drawing/2014/main" id="{13DC1810-5025-40E6-918B-04A434759F70}"/>
                </a:ext>
              </a:extLst>
            </p:cNvPr>
            <p:cNvSpPr>
              <a:spLocks/>
            </p:cNvSpPr>
            <p:nvPr/>
          </p:nvSpPr>
          <p:spPr bwMode="auto">
            <a:xfrm>
              <a:off x="431" y="2749"/>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2" name="Freeform 30">
              <a:extLst>
                <a:ext uri="{FF2B5EF4-FFF2-40B4-BE49-F238E27FC236}">
                  <a16:creationId xmlns:a16="http://schemas.microsoft.com/office/drawing/2014/main" id="{90236563-D375-4ED3-BC2C-AD629B72A1D2}"/>
                </a:ext>
              </a:extLst>
            </p:cNvPr>
            <p:cNvSpPr>
              <a:spLocks/>
            </p:cNvSpPr>
            <p:nvPr/>
          </p:nvSpPr>
          <p:spPr bwMode="auto">
            <a:xfrm>
              <a:off x="431" y="2704"/>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3" name="Freeform 31">
              <a:extLst>
                <a:ext uri="{FF2B5EF4-FFF2-40B4-BE49-F238E27FC236}">
                  <a16:creationId xmlns:a16="http://schemas.microsoft.com/office/drawing/2014/main" id="{505D24B3-A474-4B50-A330-75F27A9A617A}"/>
                </a:ext>
              </a:extLst>
            </p:cNvPr>
            <p:cNvSpPr>
              <a:spLocks/>
            </p:cNvSpPr>
            <p:nvPr/>
          </p:nvSpPr>
          <p:spPr bwMode="auto">
            <a:xfrm>
              <a:off x="431" y="2840"/>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4" name="Freeform 32">
              <a:extLst>
                <a:ext uri="{FF2B5EF4-FFF2-40B4-BE49-F238E27FC236}">
                  <a16:creationId xmlns:a16="http://schemas.microsoft.com/office/drawing/2014/main" id="{43D3E1C6-A230-4BEE-B8A4-A74CD7F3E1EC}"/>
                </a:ext>
              </a:extLst>
            </p:cNvPr>
            <p:cNvSpPr>
              <a:spLocks/>
            </p:cNvSpPr>
            <p:nvPr/>
          </p:nvSpPr>
          <p:spPr bwMode="auto">
            <a:xfrm>
              <a:off x="431" y="2795"/>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5" name="Freeform 33">
              <a:extLst>
                <a:ext uri="{FF2B5EF4-FFF2-40B4-BE49-F238E27FC236}">
                  <a16:creationId xmlns:a16="http://schemas.microsoft.com/office/drawing/2014/main" id="{14EF7664-DF66-45CA-A3EC-CC9840769A59}"/>
                </a:ext>
              </a:extLst>
            </p:cNvPr>
            <p:cNvSpPr>
              <a:spLocks/>
            </p:cNvSpPr>
            <p:nvPr/>
          </p:nvSpPr>
          <p:spPr bwMode="auto">
            <a:xfrm>
              <a:off x="431" y="2931"/>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6" name="Freeform 34">
              <a:extLst>
                <a:ext uri="{FF2B5EF4-FFF2-40B4-BE49-F238E27FC236}">
                  <a16:creationId xmlns:a16="http://schemas.microsoft.com/office/drawing/2014/main" id="{79AE22C2-09F2-45D3-9BF5-A229B16028C8}"/>
                </a:ext>
              </a:extLst>
            </p:cNvPr>
            <p:cNvSpPr>
              <a:spLocks/>
            </p:cNvSpPr>
            <p:nvPr/>
          </p:nvSpPr>
          <p:spPr bwMode="auto">
            <a:xfrm>
              <a:off x="431" y="2886"/>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7" name="Freeform 35">
              <a:extLst>
                <a:ext uri="{FF2B5EF4-FFF2-40B4-BE49-F238E27FC236}">
                  <a16:creationId xmlns:a16="http://schemas.microsoft.com/office/drawing/2014/main" id="{557CA96C-E43C-49BB-A585-109083B5AB77}"/>
                </a:ext>
              </a:extLst>
            </p:cNvPr>
            <p:cNvSpPr>
              <a:spLocks/>
            </p:cNvSpPr>
            <p:nvPr/>
          </p:nvSpPr>
          <p:spPr bwMode="auto">
            <a:xfrm>
              <a:off x="431" y="3022"/>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8" name="Freeform 36">
              <a:extLst>
                <a:ext uri="{FF2B5EF4-FFF2-40B4-BE49-F238E27FC236}">
                  <a16:creationId xmlns:a16="http://schemas.microsoft.com/office/drawing/2014/main" id="{47242AA7-FAAE-449B-8137-99855B3CF994}"/>
                </a:ext>
              </a:extLst>
            </p:cNvPr>
            <p:cNvSpPr>
              <a:spLocks/>
            </p:cNvSpPr>
            <p:nvPr/>
          </p:nvSpPr>
          <p:spPr bwMode="auto">
            <a:xfrm>
              <a:off x="431" y="2977"/>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39" name="Freeform 37">
              <a:extLst>
                <a:ext uri="{FF2B5EF4-FFF2-40B4-BE49-F238E27FC236}">
                  <a16:creationId xmlns:a16="http://schemas.microsoft.com/office/drawing/2014/main" id="{409DB2DC-606C-4431-80EE-B29A4A80C2E3}"/>
                </a:ext>
              </a:extLst>
            </p:cNvPr>
            <p:cNvSpPr>
              <a:spLocks/>
            </p:cNvSpPr>
            <p:nvPr/>
          </p:nvSpPr>
          <p:spPr bwMode="auto">
            <a:xfrm>
              <a:off x="431" y="3158"/>
              <a:ext cx="154" cy="42"/>
            </a:xfrm>
            <a:custGeom>
              <a:avLst/>
              <a:gdLst>
                <a:gd name="T0" fmla="*/ 153 w 154"/>
                <a:gd name="T1" fmla="*/ 42 h 42"/>
                <a:gd name="T2" fmla="*/ 136 w 154"/>
                <a:gd name="T3" fmla="*/ 30 h 42"/>
                <a:gd name="T4" fmla="*/ 45 w 154"/>
                <a:gd name="T5" fmla="*/ 30 h 42"/>
                <a:gd name="T6" fmla="*/ 0 w 154"/>
                <a:gd name="T7" fmla="*/ 0 h 42"/>
                <a:gd name="T8" fmla="*/ 0 60000 65536"/>
                <a:gd name="T9" fmla="*/ 0 60000 65536"/>
                <a:gd name="T10" fmla="*/ 0 60000 65536"/>
                <a:gd name="T11" fmla="*/ 0 60000 65536"/>
                <a:gd name="T12" fmla="*/ 0 w 154"/>
                <a:gd name="T13" fmla="*/ 0 h 42"/>
                <a:gd name="T14" fmla="*/ 154 w 154"/>
                <a:gd name="T15" fmla="*/ 42 h 42"/>
              </a:gdLst>
              <a:ahLst/>
              <a:cxnLst>
                <a:cxn ang="T8">
                  <a:pos x="T0" y="T1"/>
                </a:cxn>
                <a:cxn ang="T9">
                  <a:pos x="T2" y="T3"/>
                </a:cxn>
                <a:cxn ang="T10">
                  <a:pos x="T4" y="T5"/>
                </a:cxn>
                <a:cxn ang="T11">
                  <a:pos x="T6" y="T7"/>
                </a:cxn>
              </a:cxnLst>
              <a:rect l="T12" t="T13" r="T14" b="T15"/>
              <a:pathLst>
                <a:path w="154" h="42">
                  <a:moveTo>
                    <a:pt x="153" y="42"/>
                  </a:moveTo>
                  <a:cubicBezTo>
                    <a:pt x="150" y="40"/>
                    <a:pt x="154" y="32"/>
                    <a:pt x="136" y="30"/>
                  </a:cubicBezTo>
                  <a:cubicBezTo>
                    <a:pt x="118" y="28"/>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0" name="Freeform 38">
              <a:extLst>
                <a:ext uri="{FF2B5EF4-FFF2-40B4-BE49-F238E27FC236}">
                  <a16:creationId xmlns:a16="http://schemas.microsoft.com/office/drawing/2014/main" id="{94DE6DD2-FB2E-40DB-8D66-FE46809CAA80}"/>
                </a:ext>
              </a:extLst>
            </p:cNvPr>
            <p:cNvSpPr>
              <a:spLocks/>
            </p:cNvSpPr>
            <p:nvPr/>
          </p:nvSpPr>
          <p:spPr bwMode="auto">
            <a:xfrm>
              <a:off x="431" y="2478"/>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1" name="Freeform 39">
              <a:extLst>
                <a:ext uri="{FF2B5EF4-FFF2-40B4-BE49-F238E27FC236}">
                  <a16:creationId xmlns:a16="http://schemas.microsoft.com/office/drawing/2014/main" id="{1A15E9D2-BB55-42E5-9498-5A604FBF1EFB}"/>
                </a:ext>
              </a:extLst>
            </p:cNvPr>
            <p:cNvSpPr>
              <a:spLocks/>
            </p:cNvSpPr>
            <p:nvPr/>
          </p:nvSpPr>
          <p:spPr bwMode="auto">
            <a:xfrm>
              <a:off x="431" y="2159"/>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2" name="Freeform 40">
              <a:extLst>
                <a:ext uri="{FF2B5EF4-FFF2-40B4-BE49-F238E27FC236}">
                  <a16:creationId xmlns:a16="http://schemas.microsoft.com/office/drawing/2014/main" id="{5718A7B9-6859-43FE-8041-B1051892284B}"/>
                </a:ext>
              </a:extLst>
            </p:cNvPr>
            <p:cNvSpPr>
              <a:spLocks/>
            </p:cNvSpPr>
            <p:nvPr/>
          </p:nvSpPr>
          <p:spPr bwMode="auto">
            <a:xfrm>
              <a:off x="431" y="2114"/>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3" name="Freeform 41">
              <a:extLst>
                <a:ext uri="{FF2B5EF4-FFF2-40B4-BE49-F238E27FC236}">
                  <a16:creationId xmlns:a16="http://schemas.microsoft.com/office/drawing/2014/main" id="{40BF5118-7645-4387-96BB-07CB54F89520}"/>
                </a:ext>
              </a:extLst>
            </p:cNvPr>
            <p:cNvSpPr>
              <a:spLocks/>
            </p:cNvSpPr>
            <p:nvPr/>
          </p:nvSpPr>
          <p:spPr bwMode="auto">
            <a:xfrm>
              <a:off x="431" y="1615"/>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4" name="Freeform 42">
              <a:extLst>
                <a:ext uri="{FF2B5EF4-FFF2-40B4-BE49-F238E27FC236}">
                  <a16:creationId xmlns:a16="http://schemas.microsoft.com/office/drawing/2014/main" id="{EB359A3B-0E39-4AB0-B738-96115CDF4CE8}"/>
                </a:ext>
              </a:extLst>
            </p:cNvPr>
            <p:cNvSpPr>
              <a:spLocks/>
            </p:cNvSpPr>
            <p:nvPr/>
          </p:nvSpPr>
          <p:spPr bwMode="auto">
            <a:xfrm>
              <a:off x="431" y="1570"/>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5" name="Freeform 43">
              <a:extLst>
                <a:ext uri="{FF2B5EF4-FFF2-40B4-BE49-F238E27FC236}">
                  <a16:creationId xmlns:a16="http://schemas.microsoft.com/office/drawing/2014/main" id="{0F1D7CDD-B890-4DFD-96B4-066A85087E93}"/>
                </a:ext>
              </a:extLst>
            </p:cNvPr>
            <p:cNvSpPr>
              <a:spLocks/>
            </p:cNvSpPr>
            <p:nvPr/>
          </p:nvSpPr>
          <p:spPr bwMode="auto">
            <a:xfrm>
              <a:off x="431" y="1706"/>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6" name="Freeform 44">
              <a:extLst>
                <a:ext uri="{FF2B5EF4-FFF2-40B4-BE49-F238E27FC236}">
                  <a16:creationId xmlns:a16="http://schemas.microsoft.com/office/drawing/2014/main" id="{9C4BD492-C5B0-49DC-AAA4-A9140F6B76B5}"/>
                </a:ext>
              </a:extLst>
            </p:cNvPr>
            <p:cNvSpPr>
              <a:spLocks/>
            </p:cNvSpPr>
            <p:nvPr/>
          </p:nvSpPr>
          <p:spPr bwMode="auto">
            <a:xfrm>
              <a:off x="431" y="1661"/>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7" name="Freeform 45">
              <a:extLst>
                <a:ext uri="{FF2B5EF4-FFF2-40B4-BE49-F238E27FC236}">
                  <a16:creationId xmlns:a16="http://schemas.microsoft.com/office/drawing/2014/main" id="{BB656735-7FEB-4AF9-B5F4-4AF2B2E4F62E}"/>
                </a:ext>
              </a:extLst>
            </p:cNvPr>
            <p:cNvSpPr>
              <a:spLocks/>
            </p:cNvSpPr>
            <p:nvPr/>
          </p:nvSpPr>
          <p:spPr bwMode="auto">
            <a:xfrm>
              <a:off x="431" y="1796"/>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8" name="Freeform 46">
              <a:extLst>
                <a:ext uri="{FF2B5EF4-FFF2-40B4-BE49-F238E27FC236}">
                  <a16:creationId xmlns:a16="http://schemas.microsoft.com/office/drawing/2014/main" id="{13DCDB99-AD70-4B43-9F78-B2844B00AFC5}"/>
                </a:ext>
              </a:extLst>
            </p:cNvPr>
            <p:cNvSpPr>
              <a:spLocks/>
            </p:cNvSpPr>
            <p:nvPr/>
          </p:nvSpPr>
          <p:spPr bwMode="auto">
            <a:xfrm>
              <a:off x="431" y="1751"/>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49" name="Freeform 47">
              <a:extLst>
                <a:ext uri="{FF2B5EF4-FFF2-40B4-BE49-F238E27FC236}">
                  <a16:creationId xmlns:a16="http://schemas.microsoft.com/office/drawing/2014/main" id="{07AC79EE-B9B3-43AF-9721-6E7E7EDE152F}"/>
                </a:ext>
              </a:extLst>
            </p:cNvPr>
            <p:cNvSpPr>
              <a:spLocks/>
            </p:cNvSpPr>
            <p:nvPr/>
          </p:nvSpPr>
          <p:spPr bwMode="auto">
            <a:xfrm>
              <a:off x="431" y="1887"/>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50" name="Freeform 48">
              <a:extLst>
                <a:ext uri="{FF2B5EF4-FFF2-40B4-BE49-F238E27FC236}">
                  <a16:creationId xmlns:a16="http://schemas.microsoft.com/office/drawing/2014/main" id="{E3A5289D-0029-47ED-BE5E-6E011CCD39F9}"/>
                </a:ext>
              </a:extLst>
            </p:cNvPr>
            <p:cNvSpPr>
              <a:spLocks/>
            </p:cNvSpPr>
            <p:nvPr/>
          </p:nvSpPr>
          <p:spPr bwMode="auto">
            <a:xfrm>
              <a:off x="431" y="1842"/>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51" name="Freeform 49">
              <a:extLst>
                <a:ext uri="{FF2B5EF4-FFF2-40B4-BE49-F238E27FC236}">
                  <a16:creationId xmlns:a16="http://schemas.microsoft.com/office/drawing/2014/main" id="{72236A0B-7267-4919-8BCC-DC379DB063EA}"/>
                </a:ext>
              </a:extLst>
            </p:cNvPr>
            <p:cNvSpPr>
              <a:spLocks/>
            </p:cNvSpPr>
            <p:nvPr/>
          </p:nvSpPr>
          <p:spPr bwMode="auto">
            <a:xfrm>
              <a:off x="431" y="1978"/>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52" name="Freeform 50">
              <a:extLst>
                <a:ext uri="{FF2B5EF4-FFF2-40B4-BE49-F238E27FC236}">
                  <a16:creationId xmlns:a16="http://schemas.microsoft.com/office/drawing/2014/main" id="{4754843E-8D80-46B5-B69D-DA4BFF453062}"/>
                </a:ext>
              </a:extLst>
            </p:cNvPr>
            <p:cNvSpPr>
              <a:spLocks/>
            </p:cNvSpPr>
            <p:nvPr/>
          </p:nvSpPr>
          <p:spPr bwMode="auto">
            <a:xfrm>
              <a:off x="431" y="1933"/>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53" name="Freeform 51">
              <a:extLst>
                <a:ext uri="{FF2B5EF4-FFF2-40B4-BE49-F238E27FC236}">
                  <a16:creationId xmlns:a16="http://schemas.microsoft.com/office/drawing/2014/main" id="{92A34490-27D3-4D60-9E4A-1A7DBDEFB326}"/>
                </a:ext>
              </a:extLst>
            </p:cNvPr>
            <p:cNvSpPr>
              <a:spLocks/>
            </p:cNvSpPr>
            <p:nvPr/>
          </p:nvSpPr>
          <p:spPr bwMode="auto">
            <a:xfrm>
              <a:off x="431" y="2069"/>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54" name="Freeform 52">
              <a:extLst>
                <a:ext uri="{FF2B5EF4-FFF2-40B4-BE49-F238E27FC236}">
                  <a16:creationId xmlns:a16="http://schemas.microsoft.com/office/drawing/2014/main" id="{BA82CC29-9C54-4B61-8C9B-7C27D2EB7EC0}"/>
                </a:ext>
              </a:extLst>
            </p:cNvPr>
            <p:cNvSpPr>
              <a:spLocks/>
            </p:cNvSpPr>
            <p:nvPr/>
          </p:nvSpPr>
          <p:spPr bwMode="auto">
            <a:xfrm>
              <a:off x="431" y="2024"/>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55" name="Freeform 53">
              <a:extLst>
                <a:ext uri="{FF2B5EF4-FFF2-40B4-BE49-F238E27FC236}">
                  <a16:creationId xmlns:a16="http://schemas.microsoft.com/office/drawing/2014/main" id="{66BB683C-59BF-467F-923B-5B9F0FD09595}"/>
                </a:ext>
              </a:extLst>
            </p:cNvPr>
            <p:cNvSpPr>
              <a:spLocks/>
            </p:cNvSpPr>
            <p:nvPr/>
          </p:nvSpPr>
          <p:spPr bwMode="auto">
            <a:xfrm>
              <a:off x="431" y="2205"/>
              <a:ext cx="154" cy="42"/>
            </a:xfrm>
            <a:custGeom>
              <a:avLst/>
              <a:gdLst>
                <a:gd name="T0" fmla="*/ 153 w 154"/>
                <a:gd name="T1" fmla="*/ 42 h 42"/>
                <a:gd name="T2" fmla="*/ 136 w 154"/>
                <a:gd name="T3" fmla="*/ 30 h 42"/>
                <a:gd name="T4" fmla="*/ 45 w 154"/>
                <a:gd name="T5" fmla="*/ 30 h 42"/>
                <a:gd name="T6" fmla="*/ 0 w 154"/>
                <a:gd name="T7" fmla="*/ 0 h 42"/>
                <a:gd name="T8" fmla="*/ 0 60000 65536"/>
                <a:gd name="T9" fmla="*/ 0 60000 65536"/>
                <a:gd name="T10" fmla="*/ 0 60000 65536"/>
                <a:gd name="T11" fmla="*/ 0 60000 65536"/>
                <a:gd name="T12" fmla="*/ 0 w 154"/>
                <a:gd name="T13" fmla="*/ 0 h 42"/>
                <a:gd name="T14" fmla="*/ 154 w 154"/>
                <a:gd name="T15" fmla="*/ 42 h 42"/>
              </a:gdLst>
              <a:ahLst/>
              <a:cxnLst>
                <a:cxn ang="T8">
                  <a:pos x="T0" y="T1"/>
                </a:cxn>
                <a:cxn ang="T9">
                  <a:pos x="T2" y="T3"/>
                </a:cxn>
                <a:cxn ang="T10">
                  <a:pos x="T4" y="T5"/>
                </a:cxn>
                <a:cxn ang="T11">
                  <a:pos x="T6" y="T7"/>
                </a:cxn>
              </a:cxnLst>
              <a:rect l="T12" t="T13" r="T14" b="T15"/>
              <a:pathLst>
                <a:path w="154" h="42">
                  <a:moveTo>
                    <a:pt x="153" y="42"/>
                  </a:moveTo>
                  <a:cubicBezTo>
                    <a:pt x="150" y="40"/>
                    <a:pt x="154" y="32"/>
                    <a:pt x="136" y="30"/>
                  </a:cubicBezTo>
                  <a:cubicBezTo>
                    <a:pt x="118" y="28"/>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056" name="Freeform 54">
              <a:extLst>
                <a:ext uri="{FF2B5EF4-FFF2-40B4-BE49-F238E27FC236}">
                  <a16:creationId xmlns:a16="http://schemas.microsoft.com/office/drawing/2014/main" id="{821E1CC5-36BB-4D0B-A44D-6F3F0B482FD6}"/>
                </a:ext>
              </a:extLst>
            </p:cNvPr>
            <p:cNvSpPr>
              <a:spLocks/>
            </p:cNvSpPr>
            <p:nvPr/>
          </p:nvSpPr>
          <p:spPr bwMode="auto">
            <a:xfrm>
              <a:off x="431" y="1525"/>
              <a:ext cx="180" cy="66"/>
            </a:xfrm>
            <a:custGeom>
              <a:avLst/>
              <a:gdLst>
                <a:gd name="T0" fmla="*/ 180 w 180"/>
                <a:gd name="T1" fmla="*/ 66 h 66"/>
                <a:gd name="T2" fmla="*/ 136 w 180"/>
                <a:gd name="T3" fmla="*/ 30 h 66"/>
                <a:gd name="T4" fmla="*/ 45 w 180"/>
                <a:gd name="T5" fmla="*/ 30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43020" name="Text Box 56">
            <a:extLst>
              <a:ext uri="{FF2B5EF4-FFF2-40B4-BE49-F238E27FC236}">
                <a16:creationId xmlns:a16="http://schemas.microsoft.com/office/drawing/2014/main" id="{14CE3186-B023-4E40-BF0A-631FB5DB60C5}"/>
              </a:ext>
            </a:extLst>
          </p:cNvPr>
          <p:cNvSpPr txBox="1">
            <a:spLocks noChangeArrowheads="1"/>
          </p:cNvSpPr>
          <p:nvPr/>
        </p:nvSpPr>
        <p:spPr bwMode="auto">
          <a:xfrm>
            <a:off x="4643438" y="2455863"/>
            <a:ext cx="424815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altLang="en-US" sz="1800" dirty="0"/>
              <a:t>We want to measure the linear position of an axis using two laser instruments (therefore without contact).</a:t>
            </a:r>
          </a:p>
          <a:p>
            <a:pPr algn="just" eaLnBrk="1" hangingPunct="1">
              <a:spcBef>
                <a:spcPct val="50000"/>
              </a:spcBef>
            </a:pPr>
            <a:r>
              <a:rPr lang="en-GB" altLang="en-US" sz="1800" dirty="0"/>
              <a:t>The two instruments will provide two conditionally independent measurements since their measurement will depend only on the state of the system and on the accuracy characteristics of each instrument taken individually.</a:t>
            </a:r>
            <a:endParaRPr lang="it-IT" altLang="en-US" sz="1800" dirty="0"/>
          </a:p>
        </p:txBody>
      </p:sp>
      <p:sp>
        <p:nvSpPr>
          <p:cNvPr id="43021" name="Text Box 59">
            <a:extLst>
              <a:ext uri="{FF2B5EF4-FFF2-40B4-BE49-F238E27FC236}">
                <a16:creationId xmlns:a16="http://schemas.microsoft.com/office/drawing/2014/main" id="{A283A3A7-9FAE-4B14-AAF2-240EDBFE5170}"/>
              </a:ext>
            </a:extLst>
          </p:cNvPr>
          <p:cNvSpPr txBox="1">
            <a:spLocks noChangeArrowheads="1"/>
          </p:cNvSpPr>
          <p:nvPr/>
        </p:nvSpPr>
        <p:spPr bwMode="auto">
          <a:xfrm>
            <a:off x="1258888" y="6335713"/>
            <a:ext cx="4378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independence - Example</a:t>
            </a:r>
            <a:endParaRPr lang="it-IT" altLang="en-US" sz="2000" dirty="0">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a:extLst>
              <a:ext uri="{FF2B5EF4-FFF2-40B4-BE49-F238E27FC236}">
                <a16:creationId xmlns:a16="http://schemas.microsoft.com/office/drawing/2014/main" id="{56460590-ABBE-4809-987A-BBA87DF15E14}"/>
              </a:ext>
            </a:extLst>
          </p:cNvPr>
          <p:cNvSpPr txBox="1">
            <a:spLocks noChangeArrowheads="1"/>
          </p:cNvSpPr>
          <p:nvPr/>
        </p:nvSpPr>
        <p:spPr bwMode="auto">
          <a:xfrm>
            <a:off x="1258888" y="6335713"/>
            <a:ext cx="4378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independence - Example</a:t>
            </a:r>
            <a:endParaRPr lang="it-IT" altLang="en-US" sz="2000" dirty="0">
              <a:latin typeface="Verdana" panose="020B0604030504040204" pitchFamily="34" charset="0"/>
            </a:endParaRPr>
          </a:p>
        </p:txBody>
      </p:sp>
      <p:sp>
        <p:nvSpPr>
          <p:cNvPr id="45061" name="Text Box 5">
            <a:extLst>
              <a:ext uri="{FF2B5EF4-FFF2-40B4-BE49-F238E27FC236}">
                <a16:creationId xmlns:a16="http://schemas.microsoft.com/office/drawing/2014/main" id="{B8F30E76-CB0E-4935-B3A9-AF17A43FF7BE}"/>
              </a:ext>
            </a:extLst>
          </p:cNvPr>
          <p:cNvSpPr txBox="1">
            <a:spLocks noChangeArrowheads="1"/>
          </p:cNvSpPr>
          <p:nvPr/>
        </p:nvSpPr>
        <p:spPr bwMode="auto">
          <a:xfrm>
            <a:off x="250825" y="404813"/>
            <a:ext cx="864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800" dirty="0"/>
              <a:t>Suppose the measures have normal probability density and zero systematic effect:</a:t>
            </a:r>
            <a:endParaRPr lang="it-IT" altLang="en-US" sz="1800" dirty="0"/>
          </a:p>
        </p:txBody>
      </p:sp>
      <p:graphicFrame>
        <p:nvGraphicFramePr>
          <p:cNvPr id="45058" name="Object 2">
            <a:extLst>
              <a:ext uri="{FF2B5EF4-FFF2-40B4-BE49-F238E27FC236}">
                <a16:creationId xmlns:a16="http://schemas.microsoft.com/office/drawing/2014/main" id="{E1C7E06B-036A-43AA-9030-CE77D3A04EAA}"/>
              </a:ext>
            </a:extLst>
          </p:cNvPr>
          <p:cNvGraphicFramePr>
            <a:graphicFrameLocks noChangeAspect="1"/>
          </p:cNvGraphicFramePr>
          <p:nvPr>
            <p:extLst>
              <p:ext uri="{D42A27DB-BD31-4B8C-83A1-F6EECF244321}">
                <p14:modId xmlns:p14="http://schemas.microsoft.com/office/powerpoint/2010/main" val="967125304"/>
              </p:ext>
            </p:extLst>
          </p:nvPr>
        </p:nvGraphicFramePr>
        <p:xfrm>
          <a:off x="2579687" y="1143354"/>
          <a:ext cx="3984625" cy="1833562"/>
        </p:xfrm>
        <a:graphic>
          <a:graphicData uri="http://schemas.openxmlformats.org/presentationml/2006/ole">
            <mc:AlternateContent xmlns:mc="http://schemas.openxmlformats.org/markup-compatibility/2006">
              <mc:Choice xmlns:v="urn:schemas-microsoft-com:vml" Requires="v">
                <p:oleObj spid="_x0000_s45083" name="Equation" r:id="rId4" imgW="2336760" imgH="1066680" progId="Equation.DSMT4">
                  <p:embed/>
                </p:oleObj>
              </mc:Choice>
              <mc:Fallback>
                <p:oleObj name="Equation" r:id="rId4" imgW="233676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687" y="1143354"/>
                        <a:ext cx="3984625" cy="183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2" name="Text Box 8">
            <a:extLst>
              <a:ext uri="{FF2B5EF4-FFF2-40B4-BE49-F238E27FC236}">
                <a16:creationId xmlns:a16="http://schemas.microsoft.com/office/drawing/2014/main" id="{09BB0825-00CD-4CF9-938C-E87F2DECD551}"/>
              </a:ext>
            </a:extLst>
          </p:cNvPr>
          <p:cNvSpPr txBox="1">
            <a:spLocks noChangeArrowheads="1"/>
          </p:cNvSpPr>
          <p:nvPr/>
        </p:nvSpPr>
        <p:spPr bwMode="auto">
          <a:xfrm>
            <a:off x="250825" y="3644900"/>
            <a:ext cx="864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800" dirty="0"/>
              <a:t>Therefore it will result that:</a:t>
            </a:r>
            <a:endParaRPr lang="it-IT" altLang="en-US" sz="1800" dirty="0"/>
          </a:p>
        </p:txBody>
      </p:sp>
      <p:graphicFrame>
        <p:nvGraphicFramePr>
          <p:cNvPr id="45059" name="Object 3">
            <a:extLst>
              <a:ext uri="{FF2B5EF4-FFF2-40B4-BE49-F238E27FC236}">
                <a16:creationId xmlns:a16="http://schemas.microsoft.com/office/drawing/2014/main" id="{EF661AF8-6BA7-4190-B0F7-4604CFC53AA7}"/>
              </a:ext>
            </a:extLst>
          </p:cNvPr>
          <p:cNvGraphicFramePr>
            <a:graphicFrameLocks noChangeAspect="1"/>
          </p:cNvGraphicFramePr>
          <p:nvPr>
            <p:extLst>
              <p:ext uri="{D42A27DB-BD31-4B8C-83A1-F6EECF244321}">
                <p14:modId xmlns:p14="http://schemas.microsoft.com/office/powerpoint/2010/main" val="2791676355"/>
              </p:ext>
            </p:extLst>
          </p:nvPr>
        </p:nvGraphicFramePr>
        <p:xfrm>
          <a:off x="1681161" y="4337959"/>
          <a:ext cx="5781675" cy="960438"/>
        </p:xfrm>
        <a:graphic>
          <a:graphicData uri="http://schemas.openxmlformats.org/presentationml/2006/ole">
            <mc:AlternateContent xmlns:mc="http://schemas.openxmlformats.org/markup-compatibility/2006">
              <mc:Choice xmlns:v="urn:schemas-microsoft-com:vml" Requires="v">
                <p:oleObj spid="_x0000_s45084" name="Equation" r:id="rId6" imgW="3390840" imgH="558720" progId="Equation.DSMT4">
                  <p:embed/>
                </p:oleObj>
              </mc:Choice>
              <mc:Fallback>
                <p:oleObj name="Equation" r:id="rId6" imgW="3390840" imgH="55872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1161" y="4337959"/>
                        <a:ext cx="5781675"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2">
            <a:extLst>
              <a:ext uri="{FF2B5EF4-FFF2-40B4-BE49-F238E27FC236}">
                <a16:creationId xmlns:a16="http://schemas.microsoft.com/office/drawing/2014/main" id="{8A3AB921-15A0-4465-BCFA-E26A6BCF3C0E}"/>
              </a:ext>
            </a:extLst>
          </p:cNvPr>
          <p:cNvSpPr txBox="1">
            <a:spLocks noChangeArrowheads="1"/>
          </p:cNvSpPr>
          <p:nvPr/>
        </p:nvSpPr>
        <p:spPr bwMode="auto">
          <a:xfrm>
            <a:off x="1258888" y="6335713"/>
            <a:ext cx="4378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independence - Example</a:t>
            </a:r>
            <a:endParaRPr lang="it-IT" altLang="en-US" sz="2000" dirty="0">
              <a:latin typeface="Verdana" panose="020B0604030504040204" pitchFamily="34" charset="0"/>
            </a:endParaRPr>
          </a:p>
        </p:txBody>
      </p:sp>
      <p:sp>
        <p:nvSpPr>
          <p:cNvPr id="47109" name="Text Box 3">
            <a:extLst>
              <a:ext uri="{FF2B5EF4-FFF2-40B4-BE49-F238E27FC236}">
                <a16:creationId xmlns:a16="http://schemas.microsoft.com/office/drawing/2014/main" id="{C34DF1FD-0A48-4FCB-89EA-12DC6DE7A488}"/>
              </a:ext>
            </a:extLst>
          </p:cNvPr>
          <p:cNvSpPr txBox="1">
            <a:spLocks noChangeArrowheads="1"/>
          </p:cNvSpPr>
          <p:nvPr/>
        </p:nvSpPr>
        <p:spPr bwMode="auto">
          <a:xfrm>
            <a:off x="250825" y="404813"/>
            <a:ext cx="86423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t>We represent the joint probability as</a:t>
            </a:r>
          </a:p>
          <a:p>
            <a:pPr eaLnBrk="1" hangingPunct="1">
              <a:spcBef>
                <a:spcPct val="50000"/>
              </a:spcBef>
            </a:pPr>
            <a:r>
              <a:rPr lang="en-US" altLang="en-US" sz="1800" dirty="0"/>
              <a:t>If it happens that </a:t>
            </a:r>
          </a:p>
        </p:txBody>
      </p:sp>
      <p:graphicFrame>
        <p:nvGraphicFramePr>
          <p:cNvPr id="47106" name="Object 2">
            <a:extLst>
              <a:ext uri="{FF2B5EF4-FFF2-40B4-BE49-F238E27FC236}">
                <a16:creationId xmlns:a16="http://schemas.microsoft.com/office/drawing/2014/main" id="{1E68572D-A08E-41A1-B463-8D1A79C1E360}"/>
              </a:ext>
            </a:extLst>
          </p:cNvPr>
          <p:cNvGraphicFramePr>
            <a:graphicFrameLocks noChangeAspect="1"/>
          </p:cNvGraphicFramePr>
          <p:nvPr>
            <p:extLst>
              <p:ext uri="{D42A27DB-BD31-4B8C-83A1-F6EECF244321}">
                <p14:modId xmlns:p14="http://schemas.microsoft.com/office/powerpoint/2010/main" val="4057841759"/>
              </p:ext>
            </p:extLst>
          </p:nvPr>
        </p:nvGraphicFramePr>
        <p:xfrm>
          <a:off x="4572000" y="404813"/>
          <a:ext cx="1538288" cy="436563"/>
        </p:xfrm>
        <a:graphic>
          <a:graphicData uri="http://schemas.openxmlformats.org/presentationml/2006/ole">
            <mc:AlternateContent xmlns:mc="http://schemas.openxmlformats.org/markup-compatibility/2006">
              <mc:Choice xmlns:v="urn:schemas-microsoft-com:vml" Requires="v">
                <p:oleObj spid="_x0000_s47136" name="Equation" r:id="rId4" imgW="901440" imgH="253800" progId="Equation.DSMT4">
                  <p:embed/>
                </p:oleObj>
              </mc:Choice>
              <mc:Fallback>
                <p:oleObj name="Equation" r:id="rId4" imgW="901440" imgH="253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4813"/>
                        <a:ext cx="1538288"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a:extLst>
              <a:ext uri="{FF2B5EF4-FFF2-40B4-BE49-F238E27FC236}">
                <a16:creationId xmlns:a16="http://schemas.microsoft.com/office/drawing/2014/main" id="{74169591-E1A8-4EBE-BA6C-80F188D63106}"/>
              </a:ext>
            </a:extLst>
          </p:cNvPr>
          <p:cNvGraphicFramePr>
            <a:graphicFrameLocks noChangeAspect="1"/>
          </p:cNvGraphicFramePr>
          <p:nvPr>
            <p:extLst>
              <p:ext uri="{D42A27DB-BD31-4B8C-83A1-F6EECF244321}">
                <p14:modId xmlns:p14="http://schemas.microsoft.com/office/powerpoint/2010/main" val="3040900809"/>
              </p:ext>
            </p:extLst>
          </p:nvPr>
        </p:nvGraphicFramePr>
        <p:xfrm>
          <a:off x="2627784" y="787399"/>
          <a:ext cx="1343025" cy="436563"/>
        </p:xfrm>
        <a:graphic>
          <a:graphicData uri="http://schemas.openxmlformats.org/presentationml/2006/ole">
            <mc:AlternateContent xmlns:mc="http://schemas.openxmlformats.org/markup-compatibility/2006">
              <mc:Choice xmlns:v="urn:schemas-microsoft-com:vml" Requires="v">
                <p:oleObj spid="_x0000_s47137" name="Equation" r:id="rId6" imgW="787320" imgH="253800" progId="Equation.DSMT4">
                  <p:embed/>
                </p:oleObj>
              </mc:Choice>
              <mc:Fallback>
                <p:oleObj name="Equation" r:id="rId6" imgW="787320" imgH="253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787399"/>
                        <a:ext cx="1343025"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0" name="Text Box 13">
            <a:extLst>
              <a:ext uri="{FF2B5EF4-FFF2-40B4-BE49-F238E27FC236}">
                <a16:creationId xmlns:a16="http://schemas.microsoft.com/office/drawing/2014/main" id="{D0E81417-D06E-4C1C-BE3A-B5437847D24A}"/>
              </a:ext>
            </a:extLst>
          </p:cNvPr>
          <p:cNvSpPr txBox="1">
            <a:spLocks noChangeArrowheads="1"/>
          </p:cNvSpPr>
          <p:nvPr/>
        </p:nvSpPr>
        <p:spPr bwMode="auto">
          <a:xfrm>
            <a:off x="250825" y="1700213"/>
            <a:ext cx="28797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t>As can be intuitively guessed, the maximum probability value occurs with both measurements equal to zero</a:t>
            </a:r>
            <a:endParaRPr lang="it-IT" altLang="en-US" sz="1800" dirty="0"/>
          </a:p>
        </p:txBody>
      </p:sp>
      <p:pic>
        <p:nvPicPr>
          <p:cNvPr id="8" name="Picture 15">
            <a:extLst>
              <a:ext uri="{FF2B5EF4-FFF2-40B4-BE49-F238E27FC236}">
                <a16:creationId xmlns:a16="http://schemas.microsoft.com/office/drawing/2014/main" id="{405A678E-FF0F-4E11-B8E7-D4936A14D1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1341438"/>
            <a:ext cx="565785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a:extLst>
              <a:ext uri="{FF2B5EF4-FFF2-40B4-BE49-F238E27FC236}">
                <a16:creationId xmlns:a16="http://schemas.microsoft.com/office/drawing/2014/main" id="{C3C2B9CE-2145-4AE0-98D3-CE95D00F5105}"/>
              </a:ext>
            </a:extLst>
          </p:cNvPr>
          <p:cNvSpPr txBox="1">
            <a:spLocks noChangeArrowheads="1"/>
          </p:cNvSpPr>
          <p:nvPr/>
        </p:nvSpPr>
        <p:spPr bwMode="auto">
          <a:xfrm>
            <a:off x="250825" y="260350"/>
            <a:ext cx="864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800" dirty="0"/>
              <a:t>We will now analyse an example in which the loading effect is present:</a:t>
            </a:r>
            <a:endParaRPr lang="it-IT" altLang="en-US" sz="1800" dirty="0"/>
          </a:p>
        </p:txBody>
      </p:sp>
      <p:sp>
        <p:nvSpPr>
          <p:cNvPr id="49156" name="Text Box 53">
            <a:extLst>
              <a:ext uri="{FF2B5EF4-FFF2-40B4-BE49-F238E27FC236}">
                <a16:creationId xmlns:a16="http://schemas.microsoft.com/office/drawing/2014/main" id="{01F3ADC1-55B8-4E63-AB57-BEB6F38C46C3}"/>
              </a:ext>
            </a:extLst>
          </p:cNvPr>
          <p:cNvSpPr txBox="1">
            <a:spLocks noChangeArrowheads="1"/>
          </p:cNvSpPr>
          <p:nvPr/>
        </p:nvSpPr>
        <p:spPr bwMode="auto">
          <a:xfrm>
            <a:off x="1258888" y="6335713"/>
            <a:ext cx="417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dependence - Example</a:t>
            </a:r>
            <a:endParaRPr lang="it-IT" altLang="en-US" sz="2000" dirty="0">
              <a:latin typeface="Verdana" panose="020B0604030504040204" pitchFamily="34" charset="0"/>
            </a:endParaRPr>
          </a:p>
        </p:txBody>
      </p:sp>
      <p:sp>
        <p:nvSpPr>
          <p:cNvPr id="49157" name="Text Box 54">
            <a:extLst>
              <a:ext uri="{FF2B5EF4-FFF2-40B4-BE49-F238E27FC236}">
                <a16:creationId xmlns:a16="http://schemas.microsoft.com/office/drawing/2014/main" id="{75334092-FAC3-45AE-9FE9-790781E31423}"/>
              </a:ext>
            </a:extLst>
          </p:cNvPr>
          <p:cNvSpPr txBox="1">
            <a:spLocks noChangeArrowheads="1"/>
          </p:cNvSpPr>
          <p:nvPr/>
        </p:nvSpPr>
        <p:spPr bwMode="auto">
          <a:xfrm>
            <a:off x="5508625" y="1081088"/>
            <a:ext cx="316706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altLang="en-US" sz="1800" dirty="0"/>
              <a:t>We want to measure the linear position of an axis using a laser instrument and an optical-line feeler that puts the feeler in contact by means of a spring, loading the bracket connected to the slide whose movement must be controlled.</a:t>
            </a:r>
            <a:endParaRPr lang="it-IT" altLang="en-US" sz="1800" dirty="0"/>
          </a:p>
        </p:txBody>
      </p:sp>
      <p:sp>
        <p:nvSpPr>
          <p:cNvPr id="49158" name="Text Box 55">
            <a:extLst>
              <a:ext uri="{FF2B5EF4-FFF2-40B4-BE49-F238E27FC236}">
                <a16:creationId xmlns:a16="http://schemas.microsoft.com/office/drawing/2014/main" id="{3B954F5B-5047-4FE6-A546-98C44D176310}"/>
              </a:ext>
            </a:extLst>
          </p:cNvPr>
          <p:cNvSpPr txBox="1">
            <a:spLocks noChangeArrowheads="1"/>
          </p:cNvSpPr>
          <p:nvPr/>
        </p:nvSpPr>
        <p:spPr bwMode="auto">
          <a:xfrm>
            <a:off x="250825" y="3932238"/>
            <a:ext cx="8642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800" dirty="0"/>
              <a:t>The two instruments will provide two conditionally dependent measures since their measurement will depend on whether they are both connected in measurement.</a:t>
            </a:r>
          </a:p>
          <a:p>
            <a:pPr eaLnBrk="1" hangingPunct="1">
              <a:spcBef>
                <a:spcPct val="50000"/>
              </a:spcBef>
            </a:pPr>
            <a:r>
              <a:rPr lang="en-GB" sz="1800" dirty="0"/>
              <a:t>In particular it will be:</a:t>
            </a:r>
            <a:endParaRPr lang="it-IT" altLang="en-US" sz="1800" dirty="0"/>
          </a:p>
        </p:txBody>
      </p:sp>
      <p:graphicFrame>
        <p:nvGraphicFramePr>
          <p:cNvPr id="49154" name="Object 2">
            <a:extLst>
              <a:ext uri="{FF2B5EF4-FFF2-40B4-BE49-F238E27FC236}">
                <a16:creationId xmlns:a16="http://schemas.microsoft.com/office/drawing/2014/main" id="{104BFE89-AA8C-4B5B-9AB9-685E2A42113F}"/>
              </a:ext>
            </a:extLst>
          </p:cNvPr>
          <p:cNvGraphicFramePr>
            <a:graphicFrameLocks noChangeAspect="1"/>
          </p:cNvGraphicFramePr>
          <p:nvPr/>
        </p:nvGraphicFramePr>
        <p:xfrm>
          <a:off x="1649413" y="5230813"/>
          <a:ext cx="2166937" cy="430212"/>
        </p:xfrm>
        <a:graphic>
          <a:graphicData uri="http://schemas.openxmlformats.org/presentationml/2006/ole">
            <mc:AlternateContent xmlns:mc="http://schemas.openxmlformats.org/markup-compatibility/2006">
              <mc:Choice xmlns:v="urn:schemas-microsoft-com:vml" Requires="v">
                <p:oleObj spid="_x0000_s49219" name="Equation" r:id="rId4" imgW="1282680" imgH="253800" progId="Equation.DSMT4">
                  <p:embed/>
                </p:oleObj>
              </mc:Choice>
              <mc:Fallback>
                <p:oleObj name="Equation" r:id="rId4" imgW="1282680" imgH="253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230813"/>
                        <a:ext cx="2166937"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9" name="Text Box 57">
            <a:extLst>
              <a:ext uri="{FF2B5EF4-FFF2-40B4-BE49-F238E27FC236}">
                <a16:creationId xmlns:a16="http://schemas.microsoft.com/office/drawing/2014/main" id="{25BB7C6B-8518-43C1-989E-565335CAE7DD}"/>
              </a:ext>
            </a:extLst>
          </p:cNvPr>
          <p:cNvSpPr txBox="1">
            <a:spLocks noChangeArrowheads="1"/>
          </p:cNvSpPr>
          <p:nvPr/>
        </p:nvSpPr>
        <p:spPr bwMode="auto">
          <a:xfrm>
            <a:off x="4140200" y="5253038"/>
            <a:ext cx="4537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t>(the measure z</a:t>
            </a:r>
            <a:r>
              <a:rPr lang="en-US" altLang="en-US" sz="1600" baseline="-25000" dirty="0"/>
              <a:t>1</a:t>
            </a:r>
            <a:r>
              <a:rPr lang="en-US" altLang="en-US" sz="1600" dirty="0"/>
              <a:t> is related to the laser, z</a:t>
            </a:r>
            <a:r>
              <a:rPr lang="en-US" altLang="en-US" sz="1600" baseline="-25000" dirty="0"/>
              <a:t>2</a:t>
            </a:r>
            <a:r>
              <a:rPr lang="en-US" altLang="en-US" sz="1600" dirty="0"/>
              <a:t> is related to the probe)</a:t>
            </a:r>
          </a:p>
        </p:txBody>
      </p:sp>
      <p:sp>
        <p:nvSpPr>
          <p:cNvPr id="49160" name="Oval 2">
            <a:extLst>
              <a:ext uri="{FF2B5EF4-FFF2-40B4-BE49-F238E27FC236}">
                <a16:creationId xmlns:a16="http://schemas.microsoft.com/office/drawing/2014/main" id="{EF88AA18-894F-49D4-8412-4EA1A592FD2D}"/>
              </a:ext>
            </a:extLst>
          </p:cNvPr>
          <p:cNvSpPr>
            <a:spLocks noChangeArrowheads="1"/>
          </p:cNvSpPr>
          <p:nvPr/>
        </p:nvSpPr>
        <p:spPr bwMode="auto">
          <a:xfrm>
            <a:off x="3492500" y="2205038"/>
            <a:ext cx="144463" cy="14446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61" name="Rectangle 5">
            <a:extLst>
              <a:ext uri="{FF2B5EF4-FFF2-40B4-BE49-F238E27FC236}">
                <a16:creationId xmlns:a16="http://schemas.microsoft.com/office/drawing/2014/main" id="{1952D940-A776-4E5A-A6BD-FE466712F321}"/>
              </a:ext>
            </a:extLst>
          </p:cNvPr>
          <p:cNvSpPr>
            <a:spLocks noChangeArrowheads="1"/>
          </p:cNvSpPr>
          <p:nvPr/>
        </p:nvSpPr>
        <p:spPr bwMode="auto">
          <a:xfrm>
            <a:off x="2989263" y="2709863"/>
            <a:ext cx="287337" cy="719137"/>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62" name="Line 6">
            <a:extLst>
              <a:ext uri="{FF2B5EF4-FFF2-40B4-BE49-F238E27FC236}">
                <a16:creationId xmlns:a16="http://schemas.microsoft.com/office/drawing/2014/main" id="{CCC18118-F7E4-47B6-9CE9-0BCF5ADF414B}"/>
              </a:ext>
            </a:extLst>
          </p:cNvPr>
          <p:cNvSpPr>
            <a:spLocks noChangeShapeType="1"/>
          </p:cNvSpPr>
          <p:nvPr/>
        </p:nvSpPr>
        <p:spPr bwMode="auto">
          <a:xfrm flipV="1">
            <a:off x="3133725" y="2206625"/>
            <a:ext cx="0" cy="503238"/>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63" name="Rectangle 7">
            <a:extLst>
              <a:ext uri="{FF2B5EF4-FFF2-40B4-BE49-F238E27FC236}">
                <a16:creationId xmlns:a16="http://schemas.microsoft.com/office/drawing/2014/main" id="{68487666-2099-408C-B08D-F479335799B0}"/>
              </a:ext>
            </a:extLst>
          </p:cNvPr>
          <p:cNvSpPr>
            <a:spLocks noChangeArrowheads="1"/>
          </p:cNvSpPr>
          <p:nvPr/>
        </p:nvSpPr>
        <p:spPr bwMode="auto">
          <a:xfrm>
            <a:off x="3421063" y="2708275"/>
            <a:ext cx="287337" cy="72072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64" name="Rectangle 8">
            <a:extLst>
              <a:ext uri="{FF2B5EF4-FFF2-40B4-BE49-F238E27FC236}">
                <a16:creationId xmlns:a16="http://schemas.microsoft.com/office/drawing/2014/main" id="{16C0FC8C-F005-4C22-92A6-B399E8248A92}"/>
              </a:ext>
            </a:extLst>
          </p:cNvPr>
          <p:cNvSpPr>
            <a:spLocks noChangeArrowheads="1"/>
          </p:cNvSpPr>
          <p:nvPr/>
        </p:nvSpPr>
        <p:spPr bwMode="auto">
          <a:xfrm>
            <a:off x="3492500" y="2278063"/>
            <a:ext cx="144463" cy="430212"/>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65" name="Text Box 12">
            <a:extLst>
              <a:ext uri="{FF2B5EF4-FFF2-40B4-BE49-F238E27FC236}">
                <a16:creationId xmlns:a16="http://schemas.microsoft.com/office/drawing/2014/main" id="{1C01990E-0F02-49DA-A8BA-F000D24682A7}"/>
              </a:ext>
            </a:extLst>
          </p:cNvPr>
          <p:cNvSpPr txBox="1">
            <a:spLocks noChangeArrowheads="1"/>
          </p:cNvSpPr>
          <p:nvPr/>
        </p:nvSpPr>
        <p:spPr bwMode="auto">
          <a:xfrm>
            <a:off x="2124075" y="3001963"/>
            <a:ext cx="946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latin typeface="Script MT Bold" panose="03040602040607080904" pitchFamily="66" charset="0"/>
              </a:rPr>
              <a:t>Laser 1</a:t>
            </a:r>
          </a:p>
        </p:txBody>
      </p:sp>
      <p:sp>
        <p:nvSpPr>
          <p:cNvPr id="49166" name="Text Box 13">
            <a:extLst>
              <a:ext uri="{FF2B5EF4-FFF2-40B4-BE49-F238E27FC236}">
                <a16:creationId xmlns:a16="http://schemas.microsoft.com/office/drawing/2014/main" id="{458203F1-FC67-4FDB-84E4-303D39001351}"/>
              </a:ext>
            </a:extLst>
          </p:cNvPr>
          <p:cNvSpPr txBox="1">
            <a:spLocks noChangeArrowheads="1"/>
          </p:cNvSpPr>
          <p:nvPr/>
        </p:nvSpPr>
        <p:spPr bwMode="auto">
          <a:xfrm>
            <a:off x="3719513" y="2133600"/>
            <a:ext cx="165576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1600" dirty="0">
                <a:latin typeface="Script MT Bold" panose="03040602040607080904" pitchFamily="66" charset="0"/>
              </a:rPr>
              <a:t>Probe optical strip 2 (linear encoder with spring to ensure contact)</a:t>
            </a:r>
            <a:endParaRPr lang="it-IT" altLang="en-US" sz="1600" dirty="0">
              <a:latin typeface="Script MT Bold" panose="03040602040607080904" pitchFamily="66" charset="0"/>
            </a:endParaRPr>
          </a:p>
        </p:txBody>
      </p:sp>
      <p:sp>
        <p:nvSpPr>
          <p:cNvPr id="49167" name="Line 14">
            <a:extLst>
              <a:ext uri="{FF2B5EF4-FFF2-40B4-BE49-F238E27FC236}">
                <a16:creationId xmlns:a16="http://schemas.microsoft.com/office/drawing/2014/main" id="{8E0C32E0-E588-45DB-9E03-7F1D6372089A}"/>
              </a:ext>
            </a:extLst>
          </p:cNvPr>
          <p:cNvSpPr>
            <a:spLocks noChangeShapeType="1"/>
          </p:cNvSpPr>
          <p:nvPr/>
        </p:nvSpPr>
        <p:spPr bwMode="auto">
          <a:xfrm flipV="1">
            <a:off x="3997325" y="1412875"/>
            <a:ext cx="0" cy="720725"/>
          </a:xfrm>
          <a:prstGeom prst="line">
            <a:avLst/>
          </a:prstGeom>
          <a:noFill/>
          <a:ln w="9525">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68" name="Rectangle 17">
            <a:extLst>
              <a:ext uri="{FF2B5EF4-FFF2-40B4-BE49-F238E27FC236}">
                <a16:creationId xmlns:a16="http://schemas.microsoft.com/office/drawing/2014/main" id="{35B4CC1D-01D2-4860-BB86-AAE9EB0327E4}"/>
              </a:ext>
            </a:extLst>
          </p:cNvPr>
          <p:cNvSpPr>
            <a:spLocks noChangeArrowheads="1"/>
          </p:cNvSpPr>
          <p:nvPr/>
        </p:nvSpPr>
        <p:spPr bwMode="auto">
          <a:xfrm>
            <a:off x="539750" y="765175"/>
            <a:ext cx="288925" cy="2665413"/>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69" name="Rectangle 18">
            <a:extLst>
              <a:ext uri="{FF2B5EF4-FFF2-40B4-BE49-F238E27FC236}">
                <a16:creationId xmlns:a16="http://schemas.microsoft.com/office/drawing/2014/main" id="{1FA5E2DB-9993-4BD3-AB6C-7C9396D51C32}"/>
              </a:ext>
            </a:extLst>
          </p:cNvPr>
          <p:cNvSpPr>
            <a:spLocks noChangeArrowheads="1"/>
          </p:cNvSpPr>
          <p:nvPr/>
        </p:nvSpPr>
        <p:spPr bwMode="auto">
          <a:xfrm>
            <a:off x="252413" y="1917700"/>
            <a:ext cx="863600" cy="43180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0" name="Rectangle 19">
            <a:extLst>
              <a:ext uri="{FF2B5EF4-FFF2-40B4-BE49-F238E27FC236}">
                <a16:creationId xmlns:a16="http://schemas.microsoft.com/office/drawing/2014/main" id="{879F3BC9-0225-4FB6-B85D-44F13914F922}"/>
              </a:ext>
            </a:extLst>
          </p:cNvPr>
          <p:cNvSpPr>
            <a:spLocks noChangeArrowheads="1"/>
          </p:cNvSpPr>
          <p:nvPr/>
        </p:nvSpPr>
        <p:spPr bwMode="auto">
          <a:xfrm>
            <a:off x="1116013" y="2060575"/>
            <a:ext cx="2592387" cy="144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1" name="Freeform 20">
            <a:extLst>
              <a:ext uri="{FF2B5EF4-FFF2-40B4-BE49-F238E27FC236}">
                <a16:creationId xmlns:a16="http://schemas.microsoft.com/office/drawing/2014/main" id="{4BBFC806-0B99-4054-A7A8-940A67E7DA91}"/>
              </a:ext>
            </a:extLst>
          </p:cNvPr>
          <p:cNvSpPr>
            <a:spLocks/>
          </p:cNvSpPr>
          <p:nvPr/>
        </p:nvSpPr>
        <p:spPr bwMode="auto">
          <a:xfrm>
            <a:off x="541338" y="3292475"/>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2" name="Freeform 21">
            <a:extLst>
              <a:ext uri="{FF2B5EF4-FFF2-40B4-BE49-F238E27FC236}">
                <a16:creationId xmlns:a16="http://schemas.microsoft.com/office/drawing/2014/main" id="{03A0121D-A437-4A9B-BDFD-9245FA51B217}"/>
              </a:ext>
            </a:extLst>
          </p:cNvPr>
          <p:cNvSpPr>
            <a:spLocks/>
          </p:cNvSpPr>
          <p:nvPr/>
        </p:nvSpPr>
        <p:spPr bwMode="auto">
          <a:xfrm>
            <a:off x="541338" y="322103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3" name="Freeform 22">
            <a:extLst>
              <a:ext uri="{FF2B5EF4-FFF2-40B4-BE49-F238E27FC236}">
                <a16:creationId xmlns:a16="http://schemas.microsoft.com/office/drawing/2014/main" id="{8FD8FEA0-41B3-482C-A06C-DFB8DE10FEA7}"/>
              </a:ext>
            </a:extLst>
          </p:cNvPr>
          <p:cNvSpPr>
            <a:spLocks/>
          </p:cNvSpPr>
          <p:nvPr/>
        </p:nvSpPr>
        <p:spPr bwMode="auto">
          <a:xfrm>
            <a:off x="541338" y="2428875"/>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4" name="Freeform 23">
            <a:extLst>
              <a:ext uri="{FF2B5EF4-FFF2-40B4-BE49-F238E27FC236}">
                <a16:creationId xmlns:a16="http://schemas.microsoft.com/office/drawing/2014/main" id="{C74D0736-7397-4494-B41D-8B5CC5E7D81D}"/>
              </a:ext>
            </a:extLst>
          </p:cNvPr>
          <p:cNvSpPr>
            <a:spLocks/>
          </p:cNvSpPr>
          <p:nvPr/>
        </p:nvSpPr>
        <p:spPr bwMode="auto">
          <a:xfrm>
            <a:off x="541338" y="235743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5" name="Freeform 24">
            <a:extLst>
              <a:ext uri="{FF2B5EF4-FFF2-40B4-BE49-F238E27FC236}">
                <a16:creationId xmlns:a16="http://schemas.microsoft.com/office/drawing/2014/main" id="{569DF140-9A75-462C-AC4E-268A91EE7DCB}"/>
              </a:ext>
            </a:extLst>
          </p:cNvPr>
          <p:cNvSpPr>
            <a:spLocks/>
          </p:cNvSpPr>
          <p:nvPr/>
        </p:nvSpPr>
        <p:spPr bwMode="auto">
          <a:xfrm>
            <a:off x="541338" y="257333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6" name="Freeform 25">
            <a:extLst>
              <a:ext uri="{FF2B5EF4-FFF2-40B4-BE49-F238E27FC236}">
                <a16:creationId xmlns:a16="http://schemas.microsoft.com/office/drawing/2014/main" id="{F1FD5157-67B0-46CE-BD5C-78FE9927D7F0}"/>
              </a:ext>
            </a:extLst>
          </p:cNvPr>
          <p:cNvSpPr>
            <a:spLocks/>
          </p:cNvSpPr>
          <p:nvPr/>
        </p:nvSpPr>
        <p:spPr bwMode="auto">
          <a:xfrm>
            <a:off x="541338" y="250190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7" name="Freeform 26">
            <a:extLst>
              <a:ext uri="{FF2B5EF4-FFF2-40B4-BE49-F238E27FC236}">
                <a16:creationId xmlns:a16="http://schemas.microsoft.com/office/drawing/2014/main" id="{40E7FF4D-8EBE-48E6-8E4A-22396AD72D21}"/>
              </a:ext>
            </a:extLst>
          </p:cNvPr>
          <p:cNvSpPr>
            <a:spLocks/>
          </p:cNvSpPr>
          <p:nvPr/>
        </p:nvSpPr>
        <p:spPr bwMode="auto">
          <a:xfrm>
            <a:off x="541338" y="2716213"/>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8" name="Freeform 27">
            <a:extLst>
              <a:ext uri="{FF2B5EF4-FFF2-40B4-BE49-F238E27FC236}">
                <a16:creationId xmlns:a16="http://schemas.microsoft.com/office/drawing/2014/main" id="{3CC73B0C-A6D5-410C-B57D-57F3062E6ECB}"/>
              </a:ext>
            </a:extLst>
          </p:cNvPr>
          <p:cNvSpPr>
            <a:spLocks/>
          </p:cNvSpPr>
          <p:nvPr/>
        </p:nvSpPr>
        <p:spPr bwMode="auto">
          <a:xfrm>
            <a:off x="541338" y="2644775"/>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79" name="Freeform 28">
            <a:extLst>
              <a:ext uri="{FF2B5EF4-FFF2-40B4-BE49-F238E27FC236}">
                <a16:creationId xmlns:a16="http://schemas.microsoft.com/office/drawing/2014/main" id="{38069F0E-3222-4E70-8061-088239C5A999}"/>
              </a:ext>
            </a:extLst>
          </p:cNvPr>
          <p:cNvSpPr>
            <a:spLocks/>
          </p:cNvSpPr>
          <p:nvPr/>
        </p:nvSpPr>
        <p:spPr bwMode="auto">
          <a:xfrm>
            <a:off x="541338" y="2860675"/>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0" name="Freeform 29">
            <a:extLst>
              <a:ext uri="{FF2B5EF4-FFF2-40B4-BE49-F238E27FC236}">
                <a16:creationId xmlns:a16="http://schemas.microsoft.com/office/drawing/2014/main" id="{F7519F8F-9F0C-460F-B421-E7F91DBB66B4}"/>
              </a:ext>
            </a:extLst>
          </p:cNvPr>
          <p:cNvSpPr>
            <a:spLocks/>
          </p:cNvSpPr>
          <p:nvPr/>
        </p:nvSpPr>
        <p:spPr bwMode="auto">
          <a:xfrm>
            <a:off x="541338" y="278923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1" name="Freeform 30">
            <a:extLst>
              <a:ext uri="{FF2B5EF4-FFF2-40B4-BE49-F238E27FC236}">
                <a16:creationId xmlns:a16="http://schemas.microsoft.com/office/drawing/2014/main" id="{98328C4D-2EB5-4276-8633-FB46C23C57E2}"/>
              </a:ext>
            </a:extLst>
          </p:cNvPr>
          <p:cNvSpPr>
            <a:spLocks/>
          </p:cNvSpPr>
          <p:nvPr/>
        </p:nvSpPr>
        <p:spPr bwMode="auto">
          <a:xfrm>
            <a:off x="541338" y="300513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2" name="Freeform 31">
            <a:extLst>
              <a:ext uri="{FF2B5EF4-FFF2-40B4-BE49-F238E27FC236}">
                <a16:creationId xmlns:a16="http://schemas.microsoft.com/office/drawing/2014/main" id="{FF254042-4BD8-4CB6-8CDE-3763E7D723A7}"/>
              </a:ext>
            </a:extLst>
          </p:cNvPr>
          <p:cNvSpPr>
            <a:spLocks/>
          </p:cNvSpPr>
          <p:nvPr/>
        </p:nvSpPr>
        <p:spPr bwMode="auto">
          <a:xfrm>
            <a:off x="541338" y="293370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3" name="Freeform 32">
            <a:extLst>
              <a:ext uri="{FF2B5EF4-FFF2-40B4-BE49-F238E27FC236}">
                <a16:creationId xmlns:a16="http://schemas.microsoft.com/office/drawing/2014/main" id="{C25996A6-DEE9-4AC0-B8D8-5A3A2B65EB40}"/>
              </a:ext>
            </a:extLst>
          </p:cNvPr>
          <p:cNvSpPr>
            <a:spLocks/>
          </p:cNvSpPr>
          <p:nvPr/>
        </p:nvSpPr>
        <p:spPr bwMode="auto">
          <a:xfrm>
            <a:off x="541338" y="314960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4" name="Freeform 33">
            <a:extLst>
              <a:ext uri="{FF2B5EF4-FFF2-40B4-BE49-F238E27FC236}">
                <a16:creationId xmlns:a16="http://schemas.microsoft.com/office/drawing/2014/main" id="{340F5F90-CD16-430C-A7A9-768D2407AAF9}"/>
              </a:ext>
            </a:extLst>
          </p:cNvPr>
          <p:cNvSpPr>
            <a:spLocks/>
          </p:cNvSpPr>
          <p:nvPr/>
        </p:nvSpPr>
        <p:spPr bwMode="auto">
          <a:xfrm>
            <a:off x="541338" y="3078163"/>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5" name="Freeform 34">
            <a:extLst>
              <a:ext uri="{FF2B5EF4-FFF2-40B4-BE49-F238E27FC236}">
                <a16:creationId xmlns:a16="http://schemas.microsoft.com/office/drawing/2014/main" id="{57112C1D-0449-4DB3-B37B-357FEB8E0E77}"/>
              </a:ext>
            </a:extLst>
          </p:cNvPr>
          <p:cNvSpPr>
            <a:spLocks/>
          </p:cNvSpPr>
          <p:nvPr/>
        </p:nvSpPr>
        <p:spPr bwMode="auto">
          <a:xfrm>
            <a:off x="541338" y="3365500"/>
            <a:ext cx="244475" cy="66675"/>
          </a:xfrm>
          <a:custGeom>
            <a:avLst/>
            <a:gdLst>
              <a:gd name="T0" fmla="*/ 242888 w 154"/>
              <a:gd name="T1" fmla="*/ 66675 h 42"/>
              <a:gd name="T2" fmla="*/ 215900 w 154"/>
              <a:gd name="T3" fmla="*/ 47625 h 42"/>
              <a:gd name="T4" fmla="*/ 71438 w 154"/>
              <a:gd name="T5" fmla="*/ 47625 h 42"/>
              <a:gd name="T6" fmla="*/ 0 w 154"/>
              <a:gd name="T7" fmla="*/ 0 h 42"/>
              <a:gd name="T8" fmla="*/ 0 60000 65536"/>
              <a:gd name="T9" fmla="*/ 0 60000 65536"/>
              <a:gd name="T10" fmla="*/ 0 60000 65536"/>
              <a:gd name="T11" fmla="*/ 0 60000 65536"/>
              <a:gd name="T12" fmla="*/ 0 w 154"/>
              <a:gd name="T13" fmla="*/ 0 h 42"/>
              <a:gd name="T14" fmla="*/ 154 w 154"/>
              <a:gd name="T15" fmla="*/ 42 h 42"/>
            </a:gdLst>
            <a:ahLst/>
            <a:cxnLst>
              <a:cxn ang="T8">
                <a:pos x="T0" y="T1"/>
              </a:cxn>
              <a:cxn ang="T9">
                <a:pos x="T2" y="T3"/>
              </a:cxn>
              <a:cxn ang="T10">
                <a:pos x="T4" y="T5"/>
              </a:cxn>
              <a:cxn ang="T11">
                <a:pos x="T6" y="T7"/>
              </a:cxn>
            </a:cxnLst>
            <a:rect l="T12" t="T13" r="T14" b="T15"/>
            <a:pathLst>
              <a:path w="154" h="42">
                <a:moveTo>
                  <a:pt x="153" y="42"/>
                </a:moveTo>
                <a:cubicBezTo>
                  <a:pt x="150" y="40"/>
                  <a:pt x="154" y="32"/>
                  <a:pt x="136" y="30"/>
                </a:cubicBezTo>
                <a:cubicBezTo>
                  <a:pt x="118" y="28"/>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6" name="Freeform 35">
            <a:extLst>
              <a:ext uri="{FF2B5EF4-FFF2-40B4-BE49-F238E27FC236}">
                <a16:creationId xmlns:a16="http://schemas.microsoft.com/office/drawing/2014/main" id="{FE1896D4-ABAC-469B-A9EC-32A308F7CDAC}"/>
              </a:ext>
            </a:extLst>
          </p:cNvPr>
          <p:cNvSpPr>
            <a:spLocks/>
          </p:cNvSpPr>
          <p:nvPr/>
        </p:nvSpPr>
        <p:spPr bwMode="auto">
          <a:xfrm>
            <a:off x="541338" y="228600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7" name="Freeform 36">
            <a:extLst>
              <a:ext uri="{FF2B5EF4-FFF2-40B4-BE49-F238E27FC236}">
                <a16:creationId xmlns:a16="http://schemas.microsoft.com/office/drawing/2014/main" id="{C722DB6A-1D05-4F23-B8B8-4C6485050206}"/>
              </a:ext>
            </a:extLst>
          </p:cNvPr>
          <p:cNvSpPr>
            <a:spLocks/>
          </p:cNvSpPr>
          <p:nvPr/>
        </p:nvSpPr>
        <p:spPr bwMode="auto">
          <a:xfrm>
            <a:off x="541338" y="177958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8" name="Freeform 37">
            <a:extLst>
              <a:ext uri="{FF2B5EF4-FFF2-40B4-BE49-F238E27FC236}">
                <a16:creationId xmlns:a16="http://schemas.microsoft.com/office/drawing/2014/main" id="{174F95C7-0C0E-42AE-9AD0-CA723D3CD31E}"/>
              </a:ext>
            </a:extLst>
          </p:cNvPr>
          <p:cNvSpPr>
            <a:spLocks/>
          </p:cNvSpPr>
          <p:nvPr/>
        </p:nvSpPr>
        <p:spPr bwMode="auto">
          <a:xfrm>
            <a:off x="541338" y="170815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89" name="Freeform 38">
            <a:extLst>
              <a:ext uri="{FF2B5EF4-FFF2-40B4-BE49-F238E27FC236}">
                <a16:creationId xmlns:a16="http://schemas.microsoft.com/office/drawing/2014/main" id="{B7DFE8A8-F4DD-4FE1-B83D-2B35BE8C410B}"/>
              </a:ext>
            </a:extLst>
          </p:cNvPr>
          <p:cNvSpPr>
            <a:spLocks/>
          </p:cNvSpPr>
          <p:nvPr/>
        </p:nvSpPr>
        <p:spPr bwMode="auto">
          <a:xfrm>
            <a:off x="541338" y="91598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0" name="Freeform 39">
            <a:extLst>
              <a:ext uri="{FF2B5EF4-FFF2-40B4-BE49-F238E27FC236}">
                <a16:creationId xmlns:a16="http://schemas.microsoft.com/office/drawing/2014/main" id="{AAD1EF81-B7BD-43C2-A23A-CADEBCD42EC0}"/>
              </a:ext>
            </a:extLst>
          </p:cNvPr>
          <p:cNvSpPr>
            <a:spLocks/>
          </p:cNvSpPr>
          <p:nvPr/>
        </p:nvSpPr>
        <p:spPr bwMode="auto">
          <a:xfrm>
            <a:off x="541338" y="84455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1" name="Freeform 40">
            <a:extLst>
              <a:ext uri="{FF2B5EF4-FFF2-40B4-BE49-F238E27FC236}">
                <a16:creationId xmlns:a16="http://schemas.microsoft.com/office/drawing/2014/main" id="{B70513E1-EE97-4ACA-8F66-C3C74508C37A}"/>
              </a:ext>
            </a:extLst>
          </p:cNvPr>
          <p:cNvSpPr>
            <a:spLocks/>
          </p:cNvSpPr>
          <p:nvPr/>
        </p:nvSpPr>
        <p:spPr bwMode="auto">
          <a:xfrm>
            <a:off x="541338" y="106045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2" name="Freeform 41">
            <a:extLst>
              <a:ext uri="{FF2B5EF4-FFF2-40B4-BE49-F238E27FC236}">
                <a16:creationId xmlns:a16="http://schemas.microsoft.com/office/drawing/2014/main" id="{13D279E8-B8BD-4C29-A930-3423FE223087}"/>
              </a:ext>
            </a:extLst>
          </p:cNvPr>
          <p:cNvSpPr>
            <a:spLocks/>
          </p:cNvSpPr>
          <p:nvPr/>
        </p:nvSpPr>
        <p:spPr bwMode="auto">
          <a:xfrm>
            <a:off x="541338" y="989013"/>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3" name="Freeform 42">
            <a:extLst>
              <a:ext uri="{FF2B5EF4-FFF2-40B4-BE49-F238E27FC236}">
                <a16:creationId xmlns:a16="http://schemas.microsoft.com/office/drawing/2014/main" id="{215C4015-2159-47F6-A9EC-835320994770}"/>
              </a:ext>
            </a:extLst>
          </p:cNvPr>
          <p:cNvSpPr>
            <a:spLocks/>
          </p:cNvSpPr>
          <p:nvPr/>
        </p:nvSpPr>
        <p:spPr bwMode="auto">
          <a:xfrm>
            <a:off x="541338" y="1203325"/>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4" name="Freeform 43">
            <a:extLst>
              <a:ext uri="{FF2B5EF4-FFF2-40B4-BE49-F238E27FC236}">
                <a16:creationId xmlns:a16="http://schemas.microsoft.com/office/drawing/2014/main" id="{15B02DC8-CA3E-480A-8C95-89A35F9CF469}"/>
              </a:ext>
            </a:extLst>
          </p:cNvPr>
          <p:cNvSpPr>
            <a:spLocks/>
          </p:cNvSpPr>
          <p:nvPr/>
        </p:nvSpPr>
        <p:spPr bwMode="auto">
          <a:xfrm>
            <a:off x="541338" y="113188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5" name="Freeform 44">
            <a:extLst>
              <a:ext uri="{FF2B5EF4-FFF2-40B4-BE49-F238E27FC236}">
                <a16:creationId xmlns:a16="http://schemas.microsoft.com/office/drawing/2014/main" id="{EEC86E21-ABE1-444A-9DCD-251F7172C6F7}"/>
              </a:ext>
            </a:extLst>
          </p:cNvPr>
          <p:cNvSpPr>
            <a:spLocks/>
          </p:cNvSpPr>
          <p:nvPr/>
        </p:nvSpPr>
        <p:spPr bwMode="auto">
          <a:xfrm>
            <a:off x="541338" y="1347788"/>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6" name="Freeform 45">
            <a:extLst>
              <a:ext uri="{FF2B5EF4-FFF2-40B4-BE49-F238E27FC236}">
                <a16:creationId xmlns:a16="http://schemas.microsoft.com/office/drawing/2014/main" id="{90F5E0A1-6639-480C-9B72-DBD27254D3FC}"/>
              </a:ext>
            </a:extLst>
          </p:cNvPr>
          <p:cNvSpPr>
            <a:spLocks/>
          </p:cNvSpPr>
          <p:nvPr/>
        </p:nvSpPr>
        <p:spPr bwMode="auto">
          <a:xfrm>
            <a:off x="541338" y="127635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7" name="Freeform 46">
            <a:extLst>
              <a:ext uri="{FF2B5EF4-FFF2-40B4-BE49-F238E27FC236}">
                <a16:creationId xmlns:a16="http://schemas.microsoft.com/office/drawing/2014/main" id="{C46E3D13-A9E5-4534-A59B-DD5308E01FB0}"/>
              </a:ext>
            </a:extLst>
          </p:cNvPr>
          <p:cNvSpPr>
            <a:spLocks/>
          </p:cNvSpPr>
          <p:nvPr/>
        </p:nvSpPr>
        <p:spPr bwMode="auto">
          <a:xfrm>
            <a:off x="541338" y="1492250"/>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8" name="Freeform 47">
            <a:extLst>
              <a:ext uri="{FF2B5EF4-FFF2-40B4-BE49-F238E27FC236}">
                <a16:creationId xmlns:a16="http://schemas.microsoft.com/office/drawing/2014/main" id="{E9B6F26D-BD13-45D6-8A94-4E7495D03E61}"/>
              </a:ext>
            </a:extLst>
          </p:cNvPr>
          <p:cNvSpPr>
            <a:spLocks/>
          </p:cNvSpPr>
          <p:nvPr/>
        </p:nvSpPr>
        <p:spPr bwMode="auto">
          <a:xfrm>
            <a:off x="541338" y="1420813"/>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99" name="Freeform 48">
            <a:extLst>
              <a:ext uri="{FF2B5EF4-FFF2-40B4-BE49-F238E27FC236}">
                <a16:creationId xmlns:a16="http://schemas.microsoft.com/office/drawing/2014/main" id="{93014A75-CFB0-4AF0-8946-BA22711DF8A7}"/>
              </a:ext>
            </a:extLst>
          </p:cNvPr>
          <p:cNvSpPr>
            <a:spLocks/>
          </p:cNvSpPr>
          <p:nvPr/>
        </p:nvSpPr>
        <p:spPr bwMode="auto">
          <a:xfrm>
            <a:off x="541338" y="1636713"/>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200" name="Freeform 49">
            <a:extLst>
              <a:ext uri="{FF2B5EF4-FFF2-40B4-BE49-F238E27FC236}">
                <a16:creationId xmlns:a16="http://schemas.microsoft.com/office/drawing/2014/main" id="{56D4521B-9F3E-4671-BFF5-FECFE6D27AA5}"/>
              </a:ext>
            </a:extLst>
          </p:cNvPr>
          <p:cNvSpPr>
            <a:spLocks/>
          </p:cNvSpPr>
          <p:nvPr/>
        </p:nvSpPr>
        <p:spPr bwMode="auto">
          <a:xfrm>
            <a:off x="541338" y="1565275"/>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201" name="Freeform 50">
            <a:extLst>
              <a:ext uri="{FF2B5EF4-FFF2-40B4-BE49-F238E27FC236}">
                <a16:creationId xmlns:a16="http://schemas.microsoft.com/office/drawing/2014/main" id="{84191112-9E06-472F-8C05-BC78D7096E56}"/>
              </a:ext>
            </a:extLst>
          </p:cNvPr>
          <p:cNvSpPr>
            <a:spLocks/>
          </p:cNvSpPr>
          <p:nvPr/>
        </p:nvSpPr>
        <p:spPr bwMode="auto">
          <a:xfrm>
            <a:off x="541338" y="1852613"/>
            <a:ext cx="244475" cy="66675"/>
          </a:xfrm>
          <a:custGeom>
            <a:avLst/>
            <a:gdLst>
              <a:gd name="T0" fmla="*/ 242888 w 154"/>
              <a:gd name="T1" fmla="*/ 66675 h 42"/>
              <a:gd name="T2" fmla="*/ 215900 w 154"/>
              <a:gd name="T3" fmla="*/ 47625 h 42"/>
              <a:gd name="T4" fmla="*/ 71438 w 154"/>
              <a:gd name="T5" fmla="*/ 47625 h 42"/>
              <a:gd name="T6" fmla="*/ 0 w 154"/>
              <a:gd name="T7" fmla="*/ 0 h 42"/>
              <a:gd name="T8" fmla="*/ 0 60000 65536"/>
              <a:gd name="T9" fmla="*/ 0 60000 65536"/>
              <a:gd name="T10" fmla="*/ 0 60000 65536"/>
              <a:gd name="T11" fmla="*/ 0 60000 65536"/>
              <a:gd name="T12" fmla="*/ 0 w 154"/>
              <a:gd name="T13" fmla="*/ 0 h 42"/>
              <a:gd name="T14" fmla="*/ 154 w 154"/>
              <a:gd name="T15" fmla="*/ 42 h 42"/>
            </a:gdLst>
            <a:ahLst/>
            <a:cxnLst>
              <a:cxn ang="T8">
                <a:pos x="T0" y="T1"/>
              </a:cxn>
              <a:cxn ang="T9">
                <a:pos x="T2" y="T3"/>
              </a:cxn>
              <a:cxn ang="T10">
                <a:pos x="T4" y="T5"/>
              </a:cxn>
              <a:cxn ang="T11">
                <a:pos x="T6" y="T7"/>
              </a:cxn>
            </a:cxnLst>
            <a:rect l="T12" t="T13" r="T14" b="T15"/>
            <a:pathLst>
              <a:path w="154" h="42">
                <a:moveTo>
                  <a:pt x="153" y="42"/>
                </a:moveTo>
                <a:cubicBezTo>
                  <a:pt x="150" y="40"/>
                  <a:pt x="154" y="32"/>
                  <a:pt x="136" y="30"/>
                </a:cubicBezTo>
                <a:cubicBezTo>
                  <a:pt x="118" y="28"/>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202" name="Freeform 51">
            <a:extLst>
              <a:ext uri="{FF2B5EF4-FFF2-40B4-BE49-F238E27FC236}">
                <a16:creationId xmlns:a16="http://schemas.microsoft.com/office/drawing/2014/main" id="{75C46B46-2C03-4C5D-A9A2-C29F048C6A27}"/>
              </a:ext>
            </a:extLst>
          </p:cNvPr>
          <p:cNvSpPr>
            <a:spLocks/>
          </p:cNvSpPr>
          <p:nvPr/>
        </p:nvSpPr>
        <p:spPr bwMode="auto">
          <a:xfrm>
            <a:off x="541338" y="773113"/>
            <a:ext cx="285750" cy="104775"/>
          </a:xfrm>
          <a:custGeom>
            <a:avLst/>
            <a:gdLst>
              <a:gd name="T0" fmla="*/ 285750 w 180"/>
              <a:gd name="T1" fmla="*/ 104775 h 66"/>
              <a:gd name="T2" fmla="*/ 215900 w 180"/>
              <a:gd name="T3" fmla="*/ 47625 h 66"/>
              <a:gd name="T4" fmla="*/ 71438 w 180"/>
              <a:gd name="T5" fmla="*/ 47625 h 66"/>
              <a:gd name="T6" fmla="*/ 0 w 180"/>
              <a:gd name="T7" fmla="*/ 0 h 66"/>
              <a:gd name="T8" fmla="*/ 0 60000 65536"/>
              <a:gd name="T9" fmla="*/ 0 60000 65536"/>
              <a:gd name="T10" fmla="*/ 0 60000 65536"/>
              <a:gd name="T11" fmla="*/ 0 60000 65536"/>
              <a:gd name="T12" fmla="*/ 0 w 180"/>
              <a:gd name="T13" fmla="*/ 0 h 66"/>
              <a:gd name="T14" fmla="*/ 180 w 180"/>
              <a:gd name="T15" fmla="*/ 66 h 66"/>
            </a:gdLst>
            <a:ahLst/>
            <a:cxnLst>
              <a:cxn ang="T8">
                <a:pos x="T0" y="T1"/>
              </a:cxn>
              <a:cxn ang="T9">
                <a:pos x="T2" y="T3"/>
              </a:cxn>
              <a:cxn ang="T10">
                <a:pos x="T4" y="T5"/>
              </a:cxn>
              <a:cxn ang="T11">
                <a:pos x="T6" y="T7"/>
              </a:cxn>
            </a:cxnLst>
            <a:rect l="T12" t="T13" r="T14" b="T15"/>
            <a:pathLst>
              <a:path w="180" h="66">
                <a:moveTo>
                  <a:pt x="180" y="66"/>
                </a:moveTo>
                <a:cubicBezTo>
                  <a:pt x="173" y="60"/>
                  <a:pt x="158" y="36"/>
                  <a:pt x="136" y="30"/>
                </a:cubicBezTo>
                <a:cubicBezTo>
                  <a:pt x="114" y="24"/>
                  <a:pt x="68" y="36"/>
                  <a:pt x="45" y="30"/>
                </a:cubicBezTo>
                <a:cubicBezTo>
                  <a:pt x="22" y="25"/>
                  <a:pt x="11"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203" name="Text Box 52">
            <a:extLst>
              <a:ext uri="{FF2B5EF4-FFF2-40B4-BE49-F238E27FC236}">
                <a16:creationId xmlns:a16="http://schemas.microsoft.com/office/drawing/2014/main" id="{26AD5986-0C67-4926-A555-AE1DE3F65894}"/>
              </a:ext>
            </a:extLst>
          </p:cNvPr>
          <p:cNvSpPr txBox="1">
            <a:spLocks noChangeArrowheads="1"/>
          </p:cNvSpPr>
          <p:nvPr/>
        </p:nvSpPr>
        <p:spPr bwMode="auto">
          <a:xfrm>
            <a:off x="3636963" y="1412875"/>
            <a:ext cx="298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latin typeface="Script MT Bold" panose="03040602040607080904" pitchFamily="66" charset="0"/>
              </a:rPr>
              <a:t>x</a:t>
            </a:r>
          </a:p>
        </p:txBody>
      </p:sp>
      <p:grpSp>
        <p:nvGrpSpPr>
          <p:cNvPr id="49204" name="Group 63">
            <a:extLst>
              <a:ext uri="{FF2B5EF4-FFF2-40B4-BE49-F238E27FC236}">
                <a16:creationId xmlns:a16="http://schemas.microsoft.com/office/drawing/2014/main" id="{EE23BDD5-2A97-487C-9024-25AF26F58739}"/>
              </a:ext>
            </a:extLst>
          </p:cNvPr>
          <p:cNvGrpSpPr>
            <a:grpSpLocks/>
          </p:cNvGrpSpPr>
          <p:nvPr/>
        </p:nvGrpSpPr>
        <p:grpSpPr bwMode="auto">
          <a:xfrm>
            <a:off x="1116013" y="1870075"/>
            <a:ext cx="2592387" cy="334963"/>
            <a:chOff x="703" y="1178"/>
            <a:chExt cx="1633" cy="211"/>
          </a:xfrm>
        </p:grpSpPr>
        <p:sp>
          <p:nvSpPr>
            <p:cNvPr id="49205" name="Freeform 58">
              <a:extLst>
                <a:ext uri="{FF2B5EF4-FFF2-40B4-BE49-F238E27FC236}">
                  <a16:creationId xmlns:a16="http://schemas.microsoft.com/office/drawing/2014/main" id="{80CE6948-BA41-4F40-8234-9C5EC8FAC532}"/>
                </a:ext>
              </a:extLst>
            </p:cNvPr>
            <p:cNvSpPr>
              <a:spLocks/>
            </p:cNvSpPr>
            <p:nvPr/>
          </p:nvSpPr>
          <p:spPr bwMode="auto">
            <a:xfrm rot="-60000">
              <a:off x="703" y="1192"/>
              <a:ext cx="1633" cy="106"/>
            </a:xfrm>
            <a:custGeom>
              <a:avLst/>
              <a:gdLst>
                <a:gd name="T0" fmla="*/ 0 w 1633"/>
                <a:gd name="T1" fmla="*/ 91 h 106"/>
                <a:gd name="T2" fmla="*/ 907 w 1633"/>
                <a:gd name="T3" fmla="*/ 91 h 106"/>
                <a:gd name="T4" fmla="*/ 1633 w 1633"/>
                <a:gd name="T5" fmla="*/ 0 h 106"/>
                <a:gd name="T6" fmla="*/ 0 60000 65536"/>
                <a:gd name="T7" fmla="*/ 0 60000 65536"/>
                <a:gd name="T8" fmla="*/ 0 60000 65536"/>
                <a:gd name="T9" fmla="*/ 0 w 1633"/>
                <a:gd name="T10" fmla="*/ 0 h 106"/>
                <a:gd name="T11" fmla="*/ 1633 w 1633"/>
                <a:gd name="T12" fmla="*/ 106 h 106"/>
              </a:gdLst>
              <a:ahLst/>
              <a:cxnLst>
                <a:cxn ang="T6">
                  <a:pos x="T0" y="T1"/>
                </a:cxn>
                <a:cxn ang="T7">
                  <a:pos x="T2" y="T3"/>
                </a:cxn>
                <a:cxn ang="T8">
                  <a:pos x="T4" y="T5"/>
                </a:cxn>
              </a:cxnLst>
              <a:rect l="T9" t="T10" r="T11" b="T12"/>
              <a:pathLst>
                <a:path w="1633" h="106">
                  <a:moveTo>
                    <a:pt x="0" y="91"/>
                  </a:moveTo>
                  <a:cubicBezTo>
                    <a:pt x="317" y="98"/>
                    <a:pt x="635" y="106"/>
                    <a:pt x="907" y="91"/>
                  </a:cubicBezTo>
                  <a:cubicBezTo>
                    <a:pt x="1179" y="76"/>
                    <a:pt x="1406" y="38"/>
                    <a:pt x="1633"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206" name="Freeform 59">
              <a:extLst>
                <a:ext uri="{FF2B5EF4-FFF2-40B4-BE49-F238E27FC236}">
                  <a16:creationId xmlns:a16="http://schemas.microsoft.com/office/drawing/2014/main" id="{7478518D-CA13-4CD6-A35A-8D0A0E46A008}"/>
                </a:ext>
              </a:extLst>
            </p:cNvPr>
            <p:cNvSpPr>
              <a:spLocks/>
            </p:cNvSpPr>
            <p:nvPr/>
          </p:nvSpPr>
          <p:spPr bwMode="auto">
            <a:xfrm rot="-60000">
              <a:off x="703" y="1283"/>
              <a:ext cx="1633" cy="106"/>
            </a:xfrm>
            <a:custGeom>
              <a:avLst/>
              <a:gdLst>
                <a:gd name="T0" fmla="*/ 0 w 1633"/>
                <a:gd name="T1" fmla="*/ 91 h 106"/>
                <a:gd name="T2" fmla="*/ 907 w 1633"/>
                <a:gd name="T3" fmla="*/ 91 h 106"/>
                <a:gd name="T4" fmla="*/ 1633 w 1633"/>
                <a:gd name="T5" fmla="*/ 0 h 106"/>
                <a:gd name="T6" fmla="*/ 0 60000 65536"/>
                <a:gd name="T7" fmla="*/ 0 60000 65536"/>
                <a:gd name="T8" fmla="*/ 0 60000 65536"/>
                <a:gd name="T9" fmla="*/ 0 w 1633"/>
                <a:gd name="T10" fmla="*/ 0 h 106"/>
                <a:gd name="T11" fmla="*/ 1633 w 1633"/>
                <a:gd name="T12" fmla="*/ 106 h 106"/>
              </a:gdLst>
              <a:ahLst/>
              <a:cxnLst>
                <a:cxn ang="T6">
                  <a:pos x="T0" y="T1"/>
                </a:cxn>
                <a:cxn ang="T7">
                  <a:pos x="T2" y="T3"/>
                </a:cxn>
                <a:cxn ang="T8">
                  <a:pos x="T4" y="T5"/>
                </a:cxn>
              </a:cxnLst>
              <a:rect l="T9" t="T10" r="T11" b="T12"/>
              <a:pathLst>
                <a:path w="1633" h="106">
                  <a:moveTo>
                    <a:pt x="0" y="91"/>
                  </a:moveTo>
                  <a:cubicBezTo>
                    <a:pt x="317" y="98"/>
                    <a:pt x="635" y="106"/>
                    <a:pt x="907" y="91"/>
                  </a:cubicBezTo>
                  <a:cubicBezTo>
                    <a:pt x="1179" y="76"/>
                    <a:pt x="1406" y="38"/>
                    <a:pt x="1633"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207" name="Line 62">
              <a:extLst>
                <a:ext uri="{FF2B5EF4-FFF2-40B4-BE49-F238E27FC236}">
                  <a16:creationId xmlns:a16="http://schemas.microsoft.com/office/drawing/2014/main" id="{3FF618A1-4699-4E24-9EBB-B85E71C9268A}"/>
                </a:ext>
              </a:extLst>
            </p:cNvPr>
            <p:cNvSpPr>
              <a:spLocks noChangeShapeType="1"/>
            </p:cNvSpPr>
            <p:nvPr/>
          </p:nvSpPr>
          <p:spPr bwMode="auto">
            <a:xfrm>
              <a:off x="2330" y="1178"/>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2">
            <a:extLst>
              <a:ext uri="{FF2B5EF4-FFF2-40B4-BE49-F238E27FC236}">
                <a16:creationId xmlns:a16="http://schemas.microsoft.com/office/drawing/2014/main" id="{5E85BA93-6ACB-4170-B75B-C1D68201E9A3}"/>
              </a:ext>
            </a:extLst>
          </p:cNvPr>
          <p:cNvSpPr txBox="1">
            <a:spLocks noChangeArrowheads="1"/>
          </p:cNvSpPr>
          <p:nvPr/>
        </p:nvSpPr>
        <p:spPr bwMode="auto">
          <a:xfrm>
            <a:off x="1258888" y="6335713"/>
            <a:ext cx="417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dependence - Example</a:t>
            </a:r>
            <a:endParaRPr lang="it-IT" altLang="en-US" sz="2000" dirty="0">
              <a:latin typeface="Verdana" panose="020B0604030504040204" pitchFamily="34" charset="0"/>
            </a:endParaRPr>
          </a:p>
        </p:txBody>
      </p:sp>
      <p:sp>
        <p:nvSpPr>
          <p:cNvPr id="51205" name="Text Box 3">
            <a:extLst>
              <a:ext uri="{FF2B5EF4-FFF2-40B4-BE49-F238E27FC236}">
                <a16:creationId xmlns:a16="http://schemas.microsoft.com/office/drawing/2014/main" id="{EDAFA7B6-DD08-4369-B610-D580E764CA0C}"/>
              </a:ext>
            </a:extLst>
          </p:cNvPr>
          <p:cNvSpPr txBox="1">
            <a:spLocks noChangeArrowheads="1"/>
          </p:cNvSpPr>
          <p:nvPr/>
        </p:nvSpPr>
        <p:spPr bwMode="auto">
          <a:xfrm>
            <a:off x="250825" y="404813"/>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sz="1800" dirty="0"/>
              <a:t>Suppose the measures have, in addition to the loading effect</a:t>
            </a:r>
            <a:r>
              <a:rPr lang="it-IT" altLang="en-US" sz="1800" dirty="0"/>
              <a:t> x</a:t>
            </a:r>
            <a:r>
              <a:rPr lang="it-IT" altLang="en-US" sz="1800" baseline="-25000" dirty="0"/>
              <a:t>c</a:t>
            </a:r>
            <a:r>
              <a:rPr lang="it-IT" altLang="en-US" sz="1800" dirty="0"/>
              <a:t>, </a:t>
            </a:r>
            <a:r>
              <a:rPr lang="en-GB" sz="1800" dirty="0"/>
              <a:t>a normal probability density</a:t>
            </a:r>
            <a:r>
              <a:rPr lang="it-IT" altLang="en-US" sz="1800" dirty="0"/>
              <a:t>:</a:t>
            </a:r>
          </a:p>
        </p:txBody>
      </p:sp>
      <p:graphicFrame>
        <p:nvGraphicFramePr>
          <p:cNvPr id="51202" name="Object 2">
            <a:extLst>
              <a:ext uri="{FF2B5EF4-FFF2-40B4-BE49-F238E27FC236}">
                <a16:creationId xmlns:a16="http://schemas.microsoft.com/office/drawing/2014/main" id="{5096B22C-109D-444A-AB71-0FA4C6F43B1D}"/>
              </a:ext>
            </a:extLst>
          </p:cNvPr>
          <p:cNvGraphicFramePr>
            <a:graphicFrameLocks noChangeAspect="1"/>
          </p:cNvGraphicFramePr>
          <p:nvPr/>
        </p:nvGraphicFramePr>
        <p:xfrm>
          <a:off x="708025" y="1347788"/>
          <a:ext cx="4656138" cy="1833562"/>
        </p:xfrm>
        <a:graphic>
          <a:graphicData uri="http://schemas.openxmlformats.org/presentationml/2006/ole">
            <mc:AlternateContent xmlns:mc="http://schemas.openxmlformats.org/markup-compatibility/2006">
              <mc:Choice xmlns:v="urn:schemas-microsoft-com:vml" Requires="v">
                <p:oleObj spid="_x0000_s51227" name="Equation" r:id="rId4" imgW="2730240" imgH="1066680" progId="Equation.DSMT4">
                  <p:embed/>
                </p:oleObj>
              </mc:Choice>
              <mc:Fallback>
                <p:oleObj name="Equation" r:id="rId4" imgW="27302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25" y="1347788"/>
                        <a:ext cx="4656138" cy="183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6" name="Text Box 5">
            <a:extLst>
              <a:ext uri="{FF2B5EF4-FFF2-40B4-BE49-F238E27FC236}">
                <a16:creationId xmlns:a16="http://schemas.microsoft.com/office/drawing/2014/main" id="{049F85A7-7697-45ED-BB18-D4913F30E686}"/>
              </a:ext>
            </a:extLst>
          </p:cNvPr>
          <p:cNvSpPr txBox="1">
            <a:spLocks noChangeArrowheads="1"/>
          </p:cNvSpPr>
          <p:nvPr/>
        </p:nvSpPr>
        <p:spPr bwMode="auto">
          <a:xfrm>
            <a:off x="250825" y="36449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sz="1800" dirty="0"/>
              <a:t>Let's try to evaluate what happens if (</a:t>
            </a:r>
            <a:r>
              <a:rPr lang="en-GB" sz="1800" dirty="0">
                <a:solidFill>
                  <a:srgbClr val="FF3300"/>
                </a:solidFill>
              </a:rPr>
              <a:t>wrongly!</a:t>
            </a:r>
            <a:r>
              <a:rPr lang="en-GB" sz="1800" dirty="0"/>
              <a:t>) we assume conditional independence </a:t>
            </a:r>
            <a:r>
              <a:rPr lang="it-IT" altLang="en-US" sz="1800" dirty="0"/>
              <a:t>:</a:t>
            </a:r>
          </a:p>
        </p:txBody>
      </p:sp>
      <p:graphicFrame>
        <p:nvGraphicFramePr>
          <p:cNvPr id="51203" name="Object 3">
            <a:extLst>
              <a:ext uri="{FF2B5EF4-FFF2-40B4-BE49-F238E27FC236}">
                <a16:creationId xmlns:a16="http://schemas.microsoft.com/office/drawing/2014/main" id="{3CABC27E-726B-4A56-9D97-C4E64AFCFC72}"/>
              </a:ext>
            </a:extLst>
          </p:cNvPr>
          <p:cNvGraphicFramePr>
            <a:graphicFrameLocks noChangeAspect="1"/>
          </p:cNvGraphicFramePr>
          <p:nvPr/>
        </p:nvGraphicFramePr>
        <p:xfrm>
          <a:off x="782638" y="4413250"/>
          <a:ext cx="6453187" cy="960438"/>
        </p:xfrm>
        <a:graphic>
          <a:graphicData uri="http://schemas.openxmlformats.org/presentationml/2006/ole">
            <mc:AlternateContent xmlns:mc="http://schemas.openxmlformats.org/markup-compatibility/2006">
              <mc:Choice xmlns:v="urn:schemas-microsoft-com:vml" Requires="v">
                <p:oleObj spid="_x0000_s51228" name="Equation" r:id="rId6" imgW="3784320" imgH="558720" progId="Equation.DSMT4">
                  <p:embed/>
                </p:oleObj>
              </mc:Choice>
              <mc:Fallback>
                <p:oleObj name="Equation" r:id="rId6" imgW="3784320" imgH="55872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638" y="4413250"/>
                        <a:ext cx="6453187"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a:extLst>
              <a:ext uri="{FF2B5EF4-FFF2-40B4-BE49-F238E27FC236}">
                <a16:creationId xmlns:a16="http://schemas.microsoft.com/office/drawing/2014/main" id="{774C0655-2D50-4C11-9596-BACCF3290DD1}"/>
              </a:ext>
            </a:extLst>
          </p:cNvPr>
          <p:cNvSpPr txBox="1">
            <a:spLocks noChangeArrowheads="1"/>
          </p:cNvSpPr>
          <p:nvPr/>
        </p:nvSpPr>
        <p:spPr bwMode="auto">
          <a:xfrm>
            <a:off x="1116013" y="6284913"/>
            <a:ext cx="5472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Gaussian scalar case</a:t>
            </a:r>
            <a:endParaRPr lang="it-IT" altLang="en-US" dirty="0">
              <a:latin typeface="Verdana" panose="020B0604030504040204" pitchFamily="34" charset="0"/>
            </a:endParaRPr>
          </a:p>
        </p:txBody>
      </p:sp>
      <p:sp>
        <p:nvSpPr>
          <p:cNvPr id="16389" name="Text Box 3">
            <a:extLst>
              <a:ext uri="{FF2B5EF4-FFF2-40B4-BE49-F238E27FC236}">
                <a16:creationId xmlns:a16="http://schemas.microsoft.com/office/drawing/2014/main" id="{C616E77E-928F-4EE0-B3D2-6162D8D7D149}"/>
              </a:ext>
            </a:extLst>
          </p:cNvPr>
          <p:cNvSpPr txBox="1">
            <a:spLocks noChangeArrowheads="1"/>
          </p:cNvSpPr>
          <p:nvPr/>
        </p:nvSpPr>
        <p:spPr bwMode="auto">
          <a:xfrm>
            <a:off x="250825" y="260350"/>
            <a:ext cx="8642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altLang="en-US" sz="1800" dirty="0"/>
              <a:t>Consider a state x with continuous values, for example, the distance from a target, and an observation z of this state.</a:t>
            </a:r>
          </a:p>
          <a:p>
            <a:pPr algn="just" eaLnBrk="1" hangingPunct="1">
              <a:spcBef>
                <a:spcPct val="50000"/>
              </a:spcBef>
            </a:pPr>
            <a:r>
              <a:rPr lang="en-GB" altLang="en-US" sz="1800" dirty="0"/>
              <a:t>The probability density function for the distribution of the observations of the true value of the state - supposed Gaussian (also called Normal Distribution) - in which the observations are distributed with mean   </a:t>
            </a:r>
            <a:r>
              <a:rPr lang="it-IT" altLang="en-US" sz="1800" b="1" dirty="0">
                <a:latin typeface="Symbol" panose="05050102010706020507" pitchFamily="18" charset="2"/>
              </a:rPr>
              <a:t></a:t>
            </a:r>
            <a:r>
              <a:rPr lang="it-IT" altLang="en-US" sz="1800" dirty="0">
                <a:latin typeface="Symbol" panose="05050102010706020507" pitchFamily="18" charset="2"/>
              </a:rPr>
              <a:t> </a:t>
            </a:r>
            <a:r>
              <a:rPr lang="en-GB" altLang="en-US" sz="1800" dirty="0"/>
              <a:t> and variance    </a:t>
            </a:r>
            <a:r>
              <a:rPr lang="it-IT" altLang="en-US" sz="1800" b="1" dirty="0">
                <a:latin typeface="Symbol" panose="05050102010706020507" pitchFamily="18" charset="2"/>
              </a:rPr>
              <a:t></a:t>
            </a:r>
            <a:r>
              <a:rPr lang="it-IT" altLang="en-US" sz="1800" dirty="0">
                <a:latin typeface="Symbol" panose="05050102010706020507" pitchFamily="18" charset="2"/>
              </a:rPr>
              <a:t>.</a:t>
            </a:r>
          </a:p>
          <a:p>
            <a:pPr algn="just" eaLnBrk="1" hangingPunct="1">
              <a:spcBef>
                <a:spcPct val="50000"/>
              </a:spcBef>
            </a:pPr>
            <a:r>
              <a:rPr lang="en-GB" altLang="en-US" sz="1800" dirty="0"/>
              <a:t>Suppose you have </a:t>
            </a:r>
            <a:r>
              <a:rPr lang="en-GB" altLang="en-US" sz="1800" b="1" dirty="0">
                <a:solidFill>
                  <a:srgbClr val="FF0000"/>
                </a:solidFill>
              </a:rPr>
              <a:t>made a </a:t>
            </a:r>
            <a:r>
              <a:rPr lang="it-IT" altLang="en-US" sz="1800" b="1" dirty="0" err="1">
                <a:solidFill>
                  <a:srgbClr val="FF0000"/>
                </a:solidFill>
              </a:rPr>
              <a:t>z</a:t>
            </a:r>
            <a:r>
              <a:rPr lang="it-IT" altLang="en-US" sz="1800" b="1" baseline="-25000" dirty="0" err="1">
                <a:solidFill>
                  <a:srgbClr val="FF0000"/>
                </a:solidFill>
              </a:rPr>
              <a:t>p</a:t>
            </a:r>
            <a:r>
              <a:rPr lang="en-GB" altLang="en-US" sz="1800" b="1" dirty="0">
                <a:solidFill>
                  <a:srgbClr val="FF0000"/>
                </a:solidFill>
              </a:rPr>
              <a:t> measurement</a:t>
            </a:r>
            <a:r>
              <a:rPr lang="en-GB" altLang="en-US" sz="1800" dirty="0"/>
              <a:t>, you can derive the </a:t>
            </a:r>
            <a:r>
              <a:rPr lang="en-GB" altLang="en-US" sz="1800" b="1" dirty="0"/>
              <a:t>likelihood function</a:t>
            </a:r>
            <a:r>
              <a:rPr lang="en-GB" altLang="en-US" sz="1800" dirty="0"/>
              <a:t> (from the information about the sensor):</a:t>
            </a:r>
            <a:endParaRPr lang="it-IT" altLang="en-US" sz="1800" dirty="0"/>
          </a:p>
        </p:txBody>
      </p:sp>
      <p:graphicFrame>
        <p:nvGraphicFramePr>
          <p:cNvPr id="16386" name="Object 2">
            <a:extLst>
              <a:ext uri="{FF2B5EF4-FFF2-40B4-BE49-F238E27FC236}">
                <a16:creationId xmlns:a16="http://schemas.microsoft.com/office/drawing/2014/main" id="{E3B6B8D0-F594-46BA-8C64-3712CB419BB9}"/>
              </a:ext>
            </a:extLst>
          </p:cNvPr>
          <p:cNvGraphicFramePr>
            <a:graphicFrameLocks noChangeAspect="1"/>
          </p:cNvGraphicFramePr>
          <p:nvPr/>
        </p:nvGraphicFramePr>
        <p:xfrm>
          <a:off x="827088" y="2824163"/>
          <a:ext cx="3182937" cy="681037"/>
        </p:xfrm>
        <a:graphic>
          <a:graphicData uri="http://schemas.openxmlformats.org/presentationml/2006/ole">
            <mc:AlternateContent xmlns:mc="http://schemas.openxmlformats.org/markup-compatibility/2006">
              <mc:Choice xmlns:v="urn:schemas-microsoft-com:vml" Requires="v">
                <p:oleObj spid="_x0000_s16411" name="Equation" r:id="rId4" imgW="2273040" imgH="482400" progId="Equation.DSMT4">
                  <p:embed/>
                </p:oleObj>
              </mc:Choice>
              <mc:Fallback>
                <p:oleObj name="Equation" r:id="rId4" imgW="2273040" imgH="482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824163"/>
                        <a:ext cx="3182937"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Text Box 6">
            <a:extLst>
              <a:ext uri="{FF2B5EF4-FFF2-40B4-BE49-F238E27FC236}">
                <a16:creationId xmlns:a16="http://schemas.microsoft.com/office/drawing/2014/main" id="{3404C5FB-199E-4798-A2B2-AFA48C83287B}"/>
              </a:ext>
            </a:extLst>
          </p:cNvPr>
          <p:cNvSpPr txBox="1">
            <a:spLocks noChangeArrowheads="1"/>
          </p:cNvSpPr>
          <p:nvPr/>
        </p:nvSpPr>
        <p:spPr bwMode="auto">
          <a:xfrm>
            <a:off x="250825" y="3824288"/>
            <a:ext cx="864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800" dirty="0"/>
              <a:t>Now we want to combine it with the </a:t>
            </a:r>
            <a:r>
              <a:rPr lang="en-GB" altLang="en-US" sz="1800" b="1" dirty="0">
                <a:solidFill>
                  <a:srgbClr val="FF0000"/>
                </a:solidFill>
              </a:rPr>
              <a:t>previous information</a:t>
            </a:r>
            <a:r>
              <a:rPr lang="en-GB" altLang="en-US" sz="1800" dirty="0"/>
              <a:t> regarding the status:</a:t>
            </a:r>
            <a:endParaRPr lang="it-IT" altLang="en-US" sz="1800" dirty="0"/>
          </a:p>
        </p:txBody>
      </p:sp>
      <p:graphicFrame>
        <p:nvGraphicFramePr>
          <p:cNvPr id="16387" name="Object 3">
            <a:extLst>
              <a:ext uri="{FF2B5EF4-FFF2-40B4-BE49-F238E27FC236}">
                <a16:creationId xmlns:a16="http://schemas.microsoft.com/office/drawing/2014/main" id="{FD781CE2-4E4F-48C2-BAFB-1583568596B8}"/>
              </a:ext>
            </a:extLst>
          </p:cNvPr>
          <p:cNvGraphicFramePr>
            <a:graphicFrameLocks noChangeAspect="1"/>
          </p:cNvGraphicFramePr>
          <p:nvPr/>
        </p:nvGraphicFramePr>
        <p:xfrm>
          <a:off x="900113" y="4413250"/>
          <a:ext cx="3024187" cy="692150"/>
        </p:xfrm>
        <a:graphic>
          <a:graphicData uri="http://schemas.openxmlformats.org/presentationml/2006/ole">
            <mc:AlternateContent xmlns:mc="http://schemas.openxmlformats.org/markup-compatibility/2006">
              <mc:Choice xmlns:v="urn:schemas-microsoft-com:vml" Requires="v">
                <p:oleObj spid="_x0000_s16412" name="Equation" r:id="rId6" imgW="2095500" imgH="482600" progId="Equation.DSMT4">
                  <p:embed/>
                </p:oleObj>
              </mc:Choice>
              <mc:Fallback>
                <p:oleObj name="Equation" r:id="rId6" imgW="2095500" imgH="482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4413250"/>
                        <a:ext cx="3024187"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a:extLst>
              <a:ext uri="{FF2B5EF4-FFF2-40B4-BE49-F238E27FC236}">
                <a16:creationId xmlns:a16="http://schemas.microsoft.com/office/drawing/2014/main" id="{1D930EEB-5954-4D64-BAF9-B46C655AB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914400"/>
            <a:ext cx="502602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2">
            <a:extLst>
              <a:ext uri="{FF2B5EF4-FFF2-40B4-BE49-F238E27FC236}">
                <a16:creationId xmlns:a16="http://schemas.microsoft.com/office/drawing/2014/main" id="{F8FD8D7C-978E-44C3-BBC9-B42C9C3BF57D}"/>
              </a:ext>
            </a:extLst>
          </p:cNvPr>
          <p:cNvSpPr txBox="1">
            <a:spLocks noChangeArrowheads="1"/>
          </p:cNvSpPr>
          <p:nvPr/>
        </p:nvSpPr>
        <p:spPr bwMode="auto">
          <a:xfrm>
            <a:off x="1258888" y="6335713"/>
            <a:ext cx="4378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independence - Example</a:t>
            </a:r>
            <a:endParaRPr lang="it-IT" altLang="en-US" sz="2000" dirty="0">
              <a:latin typeface="Verdana" panose="020B0604030504040204" pitchFamily="34" charset="0"/>
            </a:endParaRPr>
          </a:p>
        </p:txBody>
      </p:sp>
      <p:sp>
        <p:nvSpPr>
          <p:cNvPr id="53254" name="Text Box 3">
            <a:extLst>
              <a:ext uri="{FF2B5EF4-FFF2-40B4-BE49-F238E27FC236}">
                <a16:creationId xmlns:a16="http://schemas.microsoft.com/office/drawing/2014/main" id="{DB5E3911-5940-49B0-B3F9-18E7FD987CE6}"/>
              </a:ext>
            </a:extLst>
          </p:cNvPr>
          <p:cNvSpPr txBox="1">
            <a:spLocks noChangeArrowheads="1"/>
          </p:cNvSpPr>
          <p:nvPr/>
        </p:nvSpPr>
        <p:spPr bwMode="auto">
          <a:xfrm>
            <a:off x="250825" y="193675"/>
            <a:ext cx="86423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800" dirty="0"/>
              <a:t>We represent the joint (</a:t>
            </a:r>
            <a:r>
              <a:rPr lang="en-GB" sz="1800" dirty="0">
                <a:solidFill>
                  <a:srgbClr val="FF3300"/>
                </a:solidFill>
              </a:rPr>
              <a:t>erroneous</a:t>
            </a:r>
            <a:r>
              <a:rPr lang="en-GB" sz="1800" dirty="0"/>
              <a:t>) probability </a:t>
            </a:r>
          </a:p>
          <a:p>
            <a:pPr eaLnBrk="1" hangingPunct="1">
              <a:spcBef>
                <a:spcPct val="50000"/>
              </a:spcBef>
            </a:pPr>
            <a:r>
              <a:rPr lang="en-GB" sz="1800" dirty="0"/>
              <a:t>In case we have</a:t>
            </a:r>
            <a:endParaRPr lang="it-IT" altLang="en-US" sz="1800" dirty="0"/>
          </a:p>
        </p:txBody>
      </p:sp>
      <p:graphicFrame>
        <p:nvGraphicFramePr>
          <p:cNvPr id="53250" name="Object 2">
            <a:extLst>
              <a:ext uri="{FF2B5EF4-FFF2-40B4-BE49-F238E27FC236}">
                <a16:creationId xmlns:a16="http://schemas.microsoft.com/office/drawing/2014/main" id="{EF6691AF-5CE7-4FA4-B2D3-13EE53B311B0}"/>
              </a:ext>
            </a:extLst>
          </p:cNvPr>
          <p:cNvGraphicFramePr>
            <a:graphicFrameLocks noChangeAspect="1"/>
          </p:cNvGraphicFramePr>
          <p:nvPr>
            <p:extLst>
              <p:ext uri="{D42A27DB-BD31-4B8C-83A1-F6EECF244321}">
                <p14:modId xmlns:p14="http://schemas.microsoft.com/office/powerpoint/2010/main" val="3059282623"/>
              </p:ext>
            </p:extLst>
          </p:nvPr>
        </p:nvGraphicFramePr>
        <p:xfrm>
          <a:off x="5345676" y="162507"/>
          <a:ext cx="1538288" cy="436562"/>
        </p:xfrm>
        <a:graphic>
          <a:graphicData uri="http://schemas.openxmlformats.org/presentationml/2006/ole">
            <mc:AlternateContent xmlns:mc="http://schemas.openxmlformats.org/markup-compatibility/2006">
              <mc:Choice xmlns:v="urn:schemas-microsoft-com:vml" Requires="v">
                <p:oleObj spid="_x0000_s53296" name="Equation" r:id="rId5" imgW="901440" imgH="253800" progId="Equation.DSMT4">
                  <p:embed/>
                </p:oleObj>
              </mc:Choice>
              <mc:Fallback>
                <p:oleObj name="Equation" r:id="rId5" imgW="901440" imgH="253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5676" y="162507"/>
                        <a:ext cx="1538288"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1" name="Object 3">
            <a:extLst>
              <a:ext uri="{FF2B5EF4-FFF2-40B4-BE49-F238E27FC236}">
                <a16:creationId xmlns:a16="http://schemas.microsoft.com/office/drawing/2014/main" id="{01C5B7AD-8EC2-45FE-86A8-574C2278D3C1}"/>
              </a:ext>
            </a:extLst>
          </p:cNvPr>
          <p:cNvGraphicFramePr>
            <a:graphicFrameLocks noChangeAspect="1"/>
          </p:cNvGraphicFramePr>
          <p:nvPr/>
        </p:nvGraphicFramePr>
        <p:xfrm>
          <a:off x="2916238" y="588963"/>
          <a:ext cx="1343025" cy="828675"/>
        </p:xfrm>
        <a:graphic>
          <a:graphicData uri="http://schemas.openxmlformats.org/presentationml/2006/ole">
            <mc:AlternateContent xmlns:mc="http://schemas.openxmlformats.org/markup-compatibility/2006">
              <mc:Choice xmlns:v="urn:schemas-microsoft-com:vml" Requires="v">
                <p:oleObj spid="_x0000_s53297" name="Equation" r:id="rId7" imgW="787320" imgH="482400" progId="Equation.DSMT4">
                  <p:embed/>
                </p:oleObj>
              </mc:Choice>
              <mc:Fallback>
                <p:oleObj name="Equation" r:id="rId7" imgW="787320" imgH="4824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588963"/>
                        <a:ext cx="1343025"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5" name="Text Box 6">
            <a:extLst>
              <a:ext uri="{FF2B5EF4-FFF2-40B4-BE49-F238E27FC236}">
                <a16:creationId xmlns:a16="http://schemas.microsoft.com/office/drawing/2014/main" id="{919D42E8-6B7D-436B-9C9B-ACDF1E0642E2}"/>
              </a:ext>
            </a:extLst>
          </p:cNvPr>
          <p:cNvSpPr txBox="1">
            <a:spLocks noChangeArrowheads="1"/>
          </p:cNvSpPr>
          <p:nvPr/>
        </p:nvSpPr>
        <p:spPr bwMode="auto">
          <a:xfrm>
            <a:off x="250825" y="1704975"/>
            <a:ext cx="37449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altLang="en-US" sz="1800" dirty="0"/>
              <a:t>By looking from above the probability density shows how it now has the maximum value at the value pair</a:t>
            </a:r>
            <a:r>
              <a:rPr lang="it-IT" altLang="en-US" sz="1800" dirty="0"/>
              <a:t> [0, 0.5]</a:t>
            </a:r>
          </a:p>
          <a:p>
            <a:pPr algn="just" eaLnBrk="1" hangingPunct="1">
              <a:spcBef>
                <a:spcPct val="50000"/>
              </a:spcBef>
            </a:pPr>
            <a:r>
              <a:rPr lang="en-GB" altLang="en-US" sz="1800" b="1" dirty="0"/>
              <a:t>This result is wrong </a:t>
            </a:r>
            <a:r>
              <a:rPr lang="en-GB" altLang="en-US" sz="1800" dirty="0"/>
              <a:t>as it would mean that the joint event</a:t>
            </a:r>
            <a:r>
              <a:rPr lang="it-IT" altLang="en-US" sz="1800" dirty="0"/>
              <a:t> [0, 0.5] </a:t>
            </a:r>
            <a:r>
              <a:rPr lang="en-GB" altLang="en-US" sz="1800" dirty="0"/>
              <a:t>has the highest probability of occurring.</a:t>
            </a:r>
            <a:endParaRPr lang="it-IT" altLang="en-US" sz="1800" dirty="0"/>
          </a:p>
          <a:p>
            <a:pPr algn="just" eaLnBrk="1" hangingPunct="1">
              <a:spcBef>
                <a:spcPct val="50000"/>
              </a:spcBef>
            </a:pPr>
            <a:r>
              <a:rPr lang="en-GB" altLang="en-US" sz="1800" dirty="0"/>
              <a:t>We know instead that the maximum must be had for:</a:t>
            </a:r>
            <a:endParaRPr lang="it-IT" altLang="en-US" sz="1800" dirty="0"/>
          </a:p>
        </p:txBody>
      </p:sp>
      <p:sp>
        <p:nvSpPr>
          <p:cNvPr id="53256" name="Text Box 9">
            <a:extLst>
              <a:ext uri="{FF2B5EF4-FFF2-40B4-BE49-F238E27FC236}">
                <a16:creationId xmlns:a16="http://schemas.microsoft.com/office/drawing/2014/main" id="{63A85666-4226-4A7F-9639-06E2B611109C}"/>
              </a:ext>
            </a:extLst>
          </p:cNvPr>
          <p:cNvSpPr txBox="1">
            <a:spLocks noChangeArrowheads="1"/>
          </p:cNvSpPr>
          <p:nvPr/>
        </p:nvSpPr>
        <p:spPr bwMode="auto">
          <a:xfrm>
            <a:off x="4127500" y="2497138"/>
            <a:ext cx="3825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latin typeface="Script MT Bold" panose="03040602040607080904" pitchFamily="66" charset="0"/>
              </a:rPr>
              <a:t>z</a:t>
            </a:r>
            <a:r>
              <a:rPr lang="it-IT" altLang="en-US" sz="1800" baseline="-25000">
                <a:latin typeface="Script MT Bold" panose="03040602040607080904" pitchFamily="66" charset="0"/>
              </a:rPr>
              <a:t>2</a:t>
            </a:r>
          </a:p>
        </p:txBody>
      </p:sp>
      <p:sp>
        <p:nvSpPr>
          <p:cNvPr id="53257" name="Text Box 10">
            <a:extLst>
              <a:ext uri="{FF2B5EF4-FFF2-40B4-BE49-F238E27FC236}">
                <a16:creationId xmlns:a16="http://schemas.microsoft.com/office/drawing/2014/main" id="{864D7003-42DD-4539-8FC5-842A6447E09D}"/>
              </a:ext>
            </a:extLst>
          </p:cNvPr>
          <p:cNvSpPr txBox="1">
            <a:spLocks noChangeArrowheads="1"/>
          </p:cNvSpPr>
          <p:nvPr/>
        </p:nvSpPr>
        <p:spPr bwMode="auto">
          <a:xfrm>
            <a:off x="6450013" y="4370388"/>
            <a:ext cx="3825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latin typeface="Script MT Bold" panose="03040602040607080904" pitchFamily="66" charset="0"/>
              </a:rPr>
              <a:t>z</a:t>
            </a:r>
            <a:r>
              <a:rPr lang="it-IT" altLang="en-US" sz="1800" baseline="-25000">
                <a:latin typeface="Script MT Bold" panose="03040602040607080904" pitchFamily="66" charset="0"/>
              </a:rPr>
              <a:t>1</a:t>
            </a:r>
          </a:p>
        </p:txBody>
      </p:sp>
      <p:graphicFrame>
        <p:nvGraphicFramePr>
          <p:cNvPr id="53252" name="Object 4">
            <a:extLst>
              <a:ext uri="{FF2B5EF4-FFF2-40B4-BE49-F238E27FC236}">
                <a16:creationId xmlns:a16="http://schemas.microsoft.com/office/drawing/2014/main" id="{D98B298D-B29E-4098-81B3-3F026700402B}"/>
              </a:ext>
            </a:extLst>
          </p:cNvPr>
          <p:cNvGraphicFramePr>
            <a:graphicFrameLocks noChangeAspect="1"/>
          </p:cNvGraphicFramePr>
          <p:nvPr/>
        </p:nvGraphicFramePr>
        <p:xfrm>
          <a:off x="468313" y="5089525"/>
          <a:ext cx="1755775" cy="436563"/>
        </p:xfrm>
        <a:graphic>
          <a:graphicData uri="http://schemas.openxmlformats.org/presentationml/2006/ole">
            <mc:AlternateContent xmlns:mc="http://schemas.openxmlformats.org/markup-compatibility/2006">
              <mc:Choice xmlns:v="urn:schemas-microsoft-com:vml" Requires="v">
                <p:oleObj spid="_x0000_s53298" name="Equation" r:id="rId9" imgW="1028520" imgH="253800" progId="Equation.DSMT4">
                  <p:embed/>
                </p:oleObj>
              </mc:Choice>
              <mc:Fallback>
                <p:oleObj name="Equation" r:id="rId9" imgW="1028520" imgH="2538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5089525"/>
                        <a:ext cx="1755775"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8" name="Text Box 13">
            <a:extLst>
              <a:ext uri="{FF2B5EF4-FFF2-40B4-BE49-F238E27FC236}">
                <a16:creationId xmlns:a16="http://schemas.microsoft.com/office/drawing/2014/main" id="{EDACBE5F-4DB8-46AA-A1FC-BC14F526C254}"/>
              </a:ext>
            </a:extLst>
          </p:cNvPr>
          <p:cNvSpPr txBox="1">
            <a:spLocks noChangeArrowheads="1"/>
          </p:cNvSpPr>
          <p:nvPr/>
        </p:nvSpPr>
        <p:spPr bwMode="auto">
          <a:xfrm>
            <a:off x="2468563" y="4878813"/>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600" b="1" dirty="0">
                <a:solidFill>
                  <a:schemeClr val="folHlink"/>
                </a:solidFill>
              </a:rPr>
              <a:t>In fact, we know that if the probe is in contact and the slide is in</a:t>
            </a:r>
            <a:r>
              <a:rPr lang="it-IT" altLang="en-US" sz="1600" b="1" dirty="0">
                <a:solidFill>
                  <a:schemeClr val="folHlink"/>
                </a:solidFill>
              </a:rPr>
              <a:t> x=0, </a:t>
            </a:r>
            <a:r>
              <a:rPr lang="en-GB" sz="1600" b="1" dirty="0">
                <a:solidFill>
                  <a:schemeClr val="folHlink"/>
                </a:solidFill>
              </a:rPr>
              <a:t>the probe will induce a load effect of </a:t>
            </a:r>
            <a:r>
              <a:rPr lang="it-IT" altLang="en-US" sz="1600" b="1" dirty="0">
                <a:solidFill>
                  <a:schemeClr val="folHlink"/>
                </a:solidFill>
              </a:rPr>
              <a:t>0.5, </a:t>
            </a:r>
            <a:r>
              <a:rPr lang="en-GB" sz="1600" b="1" dirty="0">
                <a:solidFill>
                  <a:schemeClr val="folHlink"/>
                </a:solidFill>
              </a:rPr>
              <a:t>and consequently the laser will measure the value</a:t>
            </a:r>
            <a:r>
              <a:rPr lang="it-IT" altLang="en-US" sz="1600" b="1" dirty="0">
                <a:solidFill>
                  <a:schemeClr val="folHlink"/>
                </a:solidFill>
              </a:rPr>
              <a:t> 0.5 </a:t>
            </a:r>
            <a:r>
              <a:rPr lang="en-GB" sz="1600" b="1" dirty="0">
                <a:solidFill>
                  <a:schemeClr val="folHlink"/>
                </a:solidFill>
              </a:rPr>
              <a:t>with the maximum likelihood.</a:t>
            </a:r>
            <a:endParaRPr lang="it-IT" altLang="en-US" sz="1600" b="1" dirty="0">
              <a:solidFill>
                <a:schemeClr val="folHlink"/>
              </a:solidFill>
            </a:endParaRPr>
          </a:p>
        </p:txBody>
      </p:sp>
      <p:grpSp>
        <p:nvGrpSpPr>
          <p:cNvPr id="53259" name="Group 17">
            <a:extLst>
              <a:ext uri="{FF2B5EF4-FFF2-40B4-BE49-F238E27FC236}">
                <a16:creationId xmlns:a16="http://schemas.microsoft.com/office/drawing/2014/main" id="{21D58D84-3F81-4028-B412-4E4DB8724669}"/>
              </a:ext>
            </a:extLst>
          </p:cNvPr>
          <p:cNvGrpSpPr>
            <a:grpSpLocks/>
          </p:cNvGrpSpPr>
          <p:nvPr/>
        </p:nvGrpSpPr>
        <p:grpSpPr bwMode="auto">
          <a:xfrm>
            <a:off x="5076827" y="2097089"/>
            <a:ext cx="3517901" cy="1631951"/>
            <a:chOff x="3198" y="1321"/>
            <a:chExt cx="2216" cy="1028"/>
          </a:xfrm>
        </p:grpSpPr>
        <p:sp>
          <p:nvSpPr>
            <p:cNvPr id="53263" name="AutoShape 12">
              <a:extLst>
                <a:ext uri="{FF2B5EF4-FFF2-40B4-BE49-F238E27FC236}">
                  <a16:creationId xmlns:a16="http://schemas.microsoft.com/office/drawing/2014/main" id="{3202E6B2-3F30-4265-B1FE-051E5DC56877}"/>
                </a:ext>
              </a:extLst>
            </p:cNvPr>
            <p:cNvSpPr>
              <a:spLocks noChangeArrowheads="1"/>
            </p:cNvSpPr>
            <p:nvPr/>
          </p:nvSpPr>
          <p:spPr bwMode="auto">
            <a:xfrm>
              <a:off x="4105" y="1347"/>
              <a:ext cx="227" cy="136"/>
            </a:xfrm>
            <a:prstGeom prst="curvedDownArrow">
              <a:avLst>
                <a:gd name="adj1" fmla="val 33382"/>
                <a:gd name="adj2" fmla="val 66765"/>
                <a:gd name="adj3" fmla="val 33333"/>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3264" name="Text Box 14">
              <a:extLst>
                <a:ext uri="{FF2B5EF4-FFF2-40B4-BE49-F238E27FC236}">
                  <a16:creationId xmlns:a16="http://schemas.microsoft.com/office/drawing/2014/main" id="{A3BA91D6-18E6-425C-A559-B6C37FD4B6E5}"/>
                </a:ext>
              </a:extLst>
            </p:cNvPr>
            <p:cNvSpPr txBox="1">
              <a:spLocks noChangeArrowheads="1"/>
            </p:cNvSpPr>
            <p:nvPr/>
          </p:nvSpPr>
          <p:spPr bwMode="auto">
            <a:xfrm>
              <a:off x="4419" y="1321"/>
              <a:ext cx="9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1800" b="1" dirty="0">
                  <a:solidFill>
                    <a:schemeClr val="folHlink"/>
                  </a:solidFill>
                </a:rPr>
                <a:t>It should be in </a:t>
              </a:r>
              <a:r>
                <a:rPr lang="it-IT" altLang="en-US" sz="1800" b="1" dirty="0">
                  <a:solidFill>
                    <a:schemeClr val="folHlink"/>
                  </a:solidFill>
                </a:rPr>
                <a:t>[0.5, 0.5]</a:t>
              </a:r>
            </a:p>
          </p:txBody>
        </p:sp>
        <p:sp>
          <p:nvSpPr>
            <p:cNvPr id="53265" name="Text Box 15">
              <a:extLst>
                <a:ext uri="{FF2B5EF4-FFF2-40B4-BE49-F238E27FC236}">
                  <a16:creationId xmlns:a16="http://schemas.microsoft.com/office/drawing/2014/main" id="{6C1078F7-C6E8-4295-840C-7224AEC47352}"/>
                </a:ext>
              </a:extLst>
            </p:cNvPr>
            <p:cNvSpPr txBox="1">
              <a:spLocks noChangeArrowheads="1"/>
            </p:cNvSpPr>
            <p:nvPr/>
          </p:nvSpPr>
          <p:spPr bwMode="auto">
            <a:xfrm>
              <a:off x="3198" y="2118"/>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b="1">
                  <a:solidFill>
                    <a:schemeClr val="bg1"/>
                  </a:solidFill>
                </a:rPr>
                <a:t>Max in [0, 0.5]</a:t>
              </a:r>
            </a:p>
          </p:txBody>
        </p:sp>
      </p:grpSp>
      <p:cxnSp>
        <p:nvCxnSpPr>
          <p:cNvPr id="17" name="Connettore 1 16">
            <a:extLst>
              <a:ext uri="{FF2B5EF4-FFF2-40B4-BE49-F238E27FC236}">
                <a16:creationId xmlns:a16="http://schemas.microsoft.com/office/drawing/2014/main" id="{464CC409-E9ED-422C-AD61-DA075043A177}"/>
              </a:ext>
            </a:extLst>
          </p:cNvPr>
          <p:cNvCxnSpPr>
            <a:cxnSpLocks noChangeShapeType="1"/>
          </p:cNvCxnSpPr>
          <p:nvPr/>
        </p:nvCxnSpPr>
        <p:spPr bwMode="auto">
          <a:xfrm rot="5400000">
            <a:off x="4685507" y="2628106"/>
            <a:ext cx="3733800" cy="158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Connettore 1 19">
            <a:extLst>
              <a:ext uri="{FF2B5EF4-FFF2-40B4-BE49-F238E27FC236}">
                <a16:creationId xmlns:a16="http://schemas.microsoft.com/office/drawing/2014/main" id="{B6577404-4719-4AFE-89FC-8F958D8B44BD}"/>
              </a:ext>
            </a:extLst>
          </p:cNvPr>
          <p:cNvCxnSpPr>
            <a:cxnSpLocks noChangeShapeType="1"/>
          </p:cNvCxnSpPr>
          <p:nvPr/>
        </p:nvCxnSpPr>
        <p:spPr bwMode="auto">
          <a:xfrm>
            <a:off x="4267200" y="2743200"/>
            <a:ext cx="45720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2">
            <a:extLst>
              <a:ext uri="{FF2B5EF4-FFF2-40B4-BE49-F238E27FC236}">
                <a16:creationId xmlns:a16="http://schemas.microsoft.com/office/drawing/2014/main" id="{C3E1636A-FBEB-4FA4-9044-B941161E1574}"/>
              </a:ext>
            </a:extLst>
          </p:cNvPr>
          <p:cNvSpPr txBox="1">
            <a:spLocks noChangeArrowheads="1"/>
          </p:cNvSpPr>
          <p:nvPr/>
        </p:nvSpPr>
        <p:spPr bwMode="auto">
          <a:xfrm>
            <a:off x="1258888" y="6335713"/>
            <a:ext cx="417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dependence - Example</a:t>
            </a:r>
            <a:endParaRPr lang="it-IT" altLang="en-US" sz="2000" dirty="0">
              <a:latin typeface="Verdana" panose="020B0604030504040204" pitchFamily="34" charset="0"/>
            </a:endParaRPr>
          </a:p>
        </p:txBody>
      </p:sp>
      <p:sp>
        <p:nvSpPr>
          <p:cNvPr id="55301" name="Text Box 3">
            <a:extLst>
              <a:ext uri="{FF2B5EF4-FFF2-40B4-BE49-F238E27FC236}">
                <a16:creationId xmlns:a16="http://schemas.microsoft.com/office/drawing/2014/main" id="{5993CFC7-0C81-4357-A36B-F7E983A5DEDB}"/>
              </a:ext>
            </a:extLst>
          </p:cNvPr>
          <p:cNvSpPr txBox="1">
            <a:spLocks noChangeArrowheads="1"/>
          </p:cNvSpPr>
          <p:nvPr/>
        </p:nvSpPr>
        <p:spPr bwMode="auto">
          <a:xfrm>
            <a:off x="250825" y="404813"/>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sz="1800" b="1" dirty="0">
                <a:solidFill>
                  <a:srgbClr val="FF3300"/>
                </a:solidFill>
              </a:rPr>
              <a:t>We persist in the error </a:t>
            </a:r>
            <a:r>
              <a:rPr lang="en-GB" sz="1800" dirty="0"/>
              <a:t>and evaluate what happens if we proceed with the combination of the following information:</a:t>
            </a:r>
            <a:endParaRPr lang="it-IT" altLang="en-US" sz="1800" dirty="0"/>
          </a:p>
        </p:txBody>
      </p:sp>
      <p:graphicFrame>
        <p:nvGraphicFramePr>
          <p:cNvPr id="55298" name="Object 2">
            <a:extLst>
              <a:ext uri="{FF2B5EF4-FFF2-40B4-BE49-F238E27FC236}">
                <a16:creationId xmlns:a16="http://schemas.microsoft.com/office/drawing/2014/main" id="{51FE8B06-216D-4820-91BA-F4C61C18471C}"/>
              </a:ext>
            </a:extLst>
          </p:cNvPr>
          <p:cNvGraphicFramePr>
            <a:graphicFrameLocks noChangeAspect="1"/>
          </p:cNvGraphicFramePr>
          <p:nvPr>
            <p:extLst>
              <p:ext uri="{D42A27DB-BD31-4B8C-83A1-F6EECF244321}">
                <p14:modId xmlns:p14="http://schemas.microsoft.com/office/powerpoint/2010/main" val="2398553363"/>
              </p:ext>
            </p:extLst>
          </p:nvPr>
        </p:nvGraphicFramePr>
        <p:xfrm>
          <a:off x="2285999" y="2565228"/>
          <a:ext cx="4572000" cy="1233487"/>
        </p:xfrm>
        <a:graphic>
          <a:graphicData uri="http://schemas.openxmlformats.org/presentationml/2006/ole">
            <mc:AlternateContent xmlns:mc="http://schemas.openxmlformats.org/markup-compatibility/2006">
              <mc:Choice xmlns:v="urn:schemas-microsoft-com:vml" Requires="v">
                <p:oleObj spid="_x0000_s55323" name="Equation" r:id="rId4" imgW="2654280" imgH="711000" progId="Equation.DSMT4">
                  <p:embed/>
                </p:oleObj>
              </mc:Choice>
              <mc:Fallback>
                <p:oleObj name="Equation" r:id="rId4" imgW="2654280" imgH="711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9" y="2565228"/>
                        <a:ext cx="4572000" cy="123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2" name="Text Box 8">
            <a:extLst>
              <a:ext uri="{FF2B5EF4-FFF2-40B4-BE49-F238E27FC236}">
                <a16:creationId xmlns:a16="http://schemas.microsoft.com/office/drawing/2014/main" id="{9DDC4A79-4015-479A-8584-077B6EC63C48}"/>
              </a:ext>
            </a:extLst>
          </p:cNvPr>
          <p:cNvSpPr txBox="1">
            <a:spLocks noChangeArrowheads="1"/>
          </p:cNvSpPr>
          <p:nvPr/>
        </p:nvSpPr>
        <p:spPr bwMode="auto">
          <a:xfrm>
            <a:off x="250825" y="4384675"/>
            <a:ext cx="8642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altLang="en-US" sz="1800" dirty="0"/>
              <a:t>Let's suppose that we know that the drive travel is limited to </a:t>
            </a:r>
            <a:r>
              <a:rPr lang="it-IT" altLang="en-US" sz="1800" dirty="0"/>
              <a:t>[-1 1] </a:t>
            </a:r>
            <a:r>
              <a:rPr lang="en-GB" altLang="en-US" sz="1800" dirty="0"/>
              <a:t>and to each value we assign the same level of probability, </a:t>
            </a:r>
            <a:r>
              <a:rPr lang="en-GB" altLang="en-US" sz="1800" dirty="0" err="1"/>
              <a:t>ie</a:t>
            </a:r>
            <a:r>
              <a:rPr lang="en-GB" altLang="en-US" sz="1800" dirty="0"/>
              <a:t> a rectangular probability density function for</a:t>
            </a:r>
            <a:r>
              <a:rPr lang="it-IT" altLang="en-US" sz="1800" dirty="0"/>
              <a:t> P(x)</a:t>
            </a:r>
          </a:p>
        </p:txBody>
      </p:sp>
      <p:graphicFrame>
        <p:nvGraphicFramePr>
          <p:cNvPr id="55299" name="Object 3">
            <a:extLst>
              <a:ext uri="{FF2B5EF4-FFF2-40B4-BE49-F238E27FC236}">
                <a16:creationId xmlns:a16="http://schemas.microsoft.com/office/drawing/2014/main" id="{91E4C7FE-7E98-4DF3-ABE9-C9FC8A83641B}"/>
              </a:ext>
            </a:extLst>
          </p:cNvPr>
          <p:cNvGraphicFramePr>
            <a:graphicFrameLocks noChangeAspect="1"/>
          </p:cNvGraphicFramePr>
          <p:nvPr>
            <p:extLst>
              <p:ext uri="{D42A27DB-BD31-4B8C-83A1-F6EECF244321}">
                <p14:modId xmlns:p14="http://schemas.microsoft.com/office/powerpoint/2010/main" val="1500010713"/>
              </p:ext>
            </p:extLst>
          </p:nvPr>
        </p:nvGraphicFramePr>
        <p:xfrm>
          <a:off x="3499643" y="1585569"/>
          <a:ext cx="2144713" cy="393700"/>
        </p:xfrm>
        <a:graphic>
          <a:graphicData uri="http://schemas.openxmlformats.org/presentationml/2006/ole">
            <mc:AlternateContent xmlns:mc="http://schemas.openxmlformats.org/markup-compatibility/2006">
              <mc:Choice xmlns:v="urn:schemas-microsoft-com:vml" Requires="v">
                <p:oleObj spid="_x0000_s55324" name="Equation" r:id="rId6" imgW="1257120" imgH="228600" progId="Equation.DSMT4">
                  <p:embed/>
                </p:oleObj>
              </mc:Choice>
              <mc:Fallback>
                <p:oleObj name="Equation" r:id="rId6" imgW="125712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9643" y="1585569"/>
                        <a:ext cx="214471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 Box 4">
            <a:extLst>
              <a:ext uri="{FF2B5EF4-FFF2-40B4-BE49-F238E27FC236}">
                <a16:creationId xmlns:a16="http://schemas.microsoft.com/office/drawing/2014/main" id="{81BA6AD6-7A84-475C-B4E0-F9EEE39A02A4}"/>
              </a:ext>
            </a:extLst>
          </p:cNvPr>
          <p:cNvSpPr txBox="1">
            <a:spLocks noChangeArrowheads="1"/>
          </p:cNvSpPr>
          <p:nvPr/>
        </p:nvSpPr>
        <p:spPr bwMode="auto">
          <a:xfrm>
            <a:off x="1258888" y="6335713"/>
            <a:ext cx="417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dependence - Example</a:t>
            </a:r>
            <a:endParaRPr lang="it-IT" altLang="en-US" sz="2000" dirty="0">
              <a:latin typeface="Verdana" panose="020B0604030504040204" pitchFamily="34" charset="0"/>
            </a:endParaRPr>
          </a:p>
        </p:txBody>
      </p:sp>
      <p:pic>
        <p:nvPicPr>
          <p:cNvPr id="10" name="Picture 5">
            <a:extLst>
              <a:ext uri="{FF2B5EF4-FFF2-40B4-BE49-F238E27FC236}">
                <a16:creationId xmlns:a16="http://schemas.microsoft.com/office/drawing/2014/main" id="{874B8B5A-90A1-4DD8-8409-32DA82CFC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174625"/>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346" name="Object 2">
            <a:extLst>
              <a:ext uri="{FF2B5EF4-FFF2-40B4-BE49-F238E27FC236}">
                <a16:creationId xmlns:a16="http://schemas.microsoft.com/office/drawing/2014/main" id="{39F863DA-49BA-4552-9603-EE82EB2FA354}"/>
              </a:ext>
            </a:extLst>
          </p:cNvPr>
          <p:cNvGraphicFramePr>
            <a:graphicFrameLocks noChangeAspect="1"/>
          </p:cNvGraphicFramePr>
          <p:nvPr/>
        </p:nvGraphicFramePr>
        <p:xfrm>
          <a:off x="1533525" y="1095375"/>
          <a:ext cx="590550" cy="354013"/>
        </p:xfrm>
        <a:graphic>
          <a:graphicData uri="http://schemas.openxmlformats.org/presentationml/2006/ole">
            <mc:AlternateContent xmlns:mc="http://schemas.openxmlformats.org/markup-compatibility/2006">
              <mc:Choice xmlns:v="urn:schemas-microsoft-com:vml" Requires="v">
                <p:oleObj spid="_x0000_s57384" name="Equation" r:id="rId5" imgW="342720" imgH="203040" progId="Equation.DSMT4">
                  <p:embed/>
                </p:oleObj>
              </mc:Choice>
              <mc:Fallback>
                <p:oleObj name="Equation" r:id="rId5" imgW="342720" imgH="2030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3525" y="1095375"/>
                        <a:ext cx="590550"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3">
            <a:extLst>
              <a:ext uri="{FF2B5EF4-FFF2-40B4-BE49-F238E27FC236}">
                <a16:creationId xmlns:a16="http://schemas.microsoft.com/office/drawing/2014/main" id="{39362DBA-9227-4D11-867A-CDA06596EC20}"/>
              </a:ext>
            </a:extLst>
          </p:cNvPr>
          <p:cNvGraphicFramePr>
            <a:graphicFrameLocks noChangeAspect="1"/>
          </p:cNvGraphicFramePr>
          <p:nvPr/>
        </p:nvGraphicFramePr>
        <p:xfrm>
          <a:off x="549275" y="2565400"/>
          <a:ext cx="1574800" cy="441325"/>
        </p:xfrm>
        <a:graphic>
          <a:graphicData uri="http://schemas.openxmlformats.org/presentationml/2006/ole">
            <mc:AlternateContent xmlns:mc="http://schemas.openxmlformats.org/markup-compatibility/2006">
              <mc:Choice xmlns:v="urn:schemas-microsoft-com:vml" Requires="v">
                <p:oleObj spid="_x0000_s57385" name="Equation" r:id="rId7" imgW="914400" imgH="253800" progId="Equation.DSMT4">
                  <p:embed/>
                </p:oleObj>
              </mc:Choice>
              <mc:Fallback>
                <p:oleObj name="Equation" r:id="rId7" imgW="914400" imgH="2538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2565400"/>
                        <a:ext cx="15748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8" name="Object 4">
            <a:extLst>
              <a:ext uri="{FF2B5EF4-FFF2-40B4-BE49-F238E27FC236}">
                <a16:creationId xmlns:a16="http://schemas.microsoft.com/office/drawing/2014/main" id="{2B3EC6B3-0FB4-4556-9B01-566B84EE3DD5}"/>
              </a:ext>
            </a:extLst>
          </p:cNvPr>
          <p:cNvGraphicFramePr>
            <a:graphicFrameLocks noChangeAspect="1"/>
          </p:cNvGraphicFramePr>
          <p:nvPr/>
        </p:nvGraphicFramePr>
        <p:xfrm>
          <a:off x="525463" y="4283075"/>
          <a:ext cx="1598612" cy="441325"/>
        </p:xfrm>
        <a:graphic>
          <a:graphicData uri="http://schemas.openxmlformats.org/presentationml/2006/ole">
            <mc:AlternateContent xmlns:mc="http://schemas.openxmlformats.org/markup-compatibility/2006">
              <mc:Choice xmlns:v="urn:schemas-microsoft-com:vml" Requires="v">
                <p:oleObj spid="_x0000_s57386" name="Equation" r:id="rId9" imgW="927000" imgH="253800" progId="Equation.DSMT4">
                  <p:embed/>
                </p:oleObj>
              </mc:Choice>
              <mc:Fallback>
                <p:oleObj name="Equation" r:id="rId9" imgW="927000" imgH="2538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463" y="4283075"/>
                        <a:ext cx="1598612"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1" name="Text Box 9">
            <a:extLst>
              <a:ext uri="{FF2B5EF4-FFF2-40B4-BE49-F238E27FC236}">
                <a16:creationId xmlns:a16="http://schemas.microsoft.com/office/drawing/2014/main" id="{92593B0C-9D3E-47C8-9629-B6FCB2F339F2}"/>
              </a:ext>
            </a:extLst>
          </p:cNvPr>
          <p:cNvSpPr txBox="1">
            <a:spLocks noChangeArrowheads="1"/>
          </p:cNvSpPr>
          <p:nvPr/>
        </p:nvSpPr>
        <p:spPr bwMode="auto">
          <a:xfrm>
            <a:off x="7740650" y="5159375"/>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i="1">
                <a:latin typeface="Times New Roman" panose="02020603050405020304" pitchFamily="18" charset="0"/>
              </a:rPr>
              <a:t>x</a:t>
            </a:r>
          </a:p>
        </p:txBody>
      </p:sp>
      <p:sp>
        <p:nvSpPr>
          <p:cNvPr id="57352" name="Freeform 10">
            <a:extLst>
              <a:ext uri="{FF2B5EF4-FFF2-40B4-BE49-F238E27FC236}">
                <a16:creationId xmlns:a16="http://schemas.microsoft.com/office/drawing/2014/main" id="{BFAA49DD-6BD8-44B9-98E3-4BD344957C7F}"/>
              </a:ext>
            </a:extLst>
          </p:cNvPr>
          <p:cNvSpPr>
            <a:spLocks/>
          </p:cNvSpPr>
          <p:nvPr/>
        </p:nvSpPr>
        <p:spPr bwMode="auto">
          <a:xfrm>
            <a:off x="5334000" y="2212975"/>
            <a:ext cx="1143000" cy="682625"/>
          </a:xfrm>
          <a:custGeom>
            <a:avLst/>
            <a:gdLst>
              <a:gd name="T0" fmla="*/ 0 w 576"/>
              <a:gd name="T1" fmla="*/ 225425 h 430"/>
              <a:gd name="T2" fmla="*/ 190500 w 576"/>
              <a:gd name="T3" fmla="*/ 73025 h 430"/>
              <a:gd name="T4" fmla="*/ 343297 w 576"/>
              <a:gd name="T5" fmla="*/ 12700 h 430"/>
              <a:gd name="T6" fmla="*/ 571500 w 576"/>
              <a:gd name="T7" fmla="*/ 149225 h 430"/>
              <a:gd name="T8" fmla="*/ 845344 w 576"/>
              <a:gd name="T9" fmla="*/ 393700 h 430"/>
              <a:gd name="T10" fmla="*/ 1143000 w 576"/>
              <a:gd name="T11" fmla="*/ 682625 h 430"/>
              <a:gd name="T12" fmla="*/ 0 60000 65536"/>
              <a:gd name="T13" fmla="*/ 0 60000 65536"/>
              <a:gd name="T14" fmla="*/ 0 60000 65536"/>
              <a:gd name="T15" fmla="*/ 0 60000 65536"/>
              <a:gd name="T16" fmla="*/ 0 60000 65536"/>
              <a:gd name="T17" fmla="*/ 0 60000 65536"/>
              <a:gd name="T18" fmla="*/ 0 w 576"/>
              <a:gd name="T19" fmla="*/ 0 h 430"/>
              <a:gd name="T20" fmla="*/ 576 w 576"/>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76" h="430">
                <a:moveTo>
                  <a:pt x="0" y="142"/>
                </a:moveTo>
                <a:cubicBezTo>
                  <a:pt x="36" y="102"/>
                  <a:pt x="67" y="68"/>
                  <a:pt x="96" y="46"/>
                </a:cubicBezTo>
                <a:cubicBezTo>
                  <a:pt x="125" y="24"/>
                  <a:pt x="141" y="0"/>
                  <a:pt x="173" y="8"/>
                </a:cubicBezTo>
                <a:cubicBezTo>
                  <a:pt x="205" y="16"/>
                  <a:pt x="246" y="54"/>
                  <a:pt x="288" y="94"/>
                </a:cubicBezTo>
                <a:cubicBezTo>
                  <a:pt x="330" y="134"/>
                  <a:pt x="378" y="192"/>
                  <a:pt x="426" y="248"/>
                </a:cubicBezTo>
                <a:cubicBezTo>
                  <a:pt x="474" y="304"/>
                  <a:pt x="551" y="400"/>
                  <a:pt x="576" y="43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53" name="Freeform 11">
            <a:extLst>
              <a:ext uri="{FF2B5EF4-FFF2-40B4-BE49-F238E27FC236}">
                <a16:creationId xmlns:a16="http://schemas.microsoft.com/office/drawing/2014/main" id="{42533196-1FDD-44B6-88AE-5EFE7EFE6E6A}"/>
              </a:ext>
            </a:extLst>
          </p:cNvPr>
          <p:cNvSpPr>
            <a:spLocks/>
          </p:cNvSpPr>
          <p:nvPr/>
        </p:nvSpPr>
        <p:spPr bwMode="auto">
          <a:xfrm>
            <a:off x="4953000" y="3810000"/>
            <a:ext cx="1295400" cy="838200"/>
          </a:xfrm>
          <a:custGeom>
            <a:avLst/>
            <a:gdLst>
              <a:gd name="T0" fmla="*/ 0 w 576"/>
              <a:gd name="T1" fmla="*/ 276801 h 430"/>
              <a:gd name="T2" fmla="*/ 215900 w 576"/>
              <a:gd name="T3" fmla="*/ 89668 h 430"/>
              <a:gd name="T4" fmla="*/ 389070 w 576"/>
              <a:gd name="T5" fmla="*/ 15594 h 430"/>
              <a:gd name="T6" fmla="*/ 647700 w 576"/>
              <a:gd name="T7" fmla="*/ 183234 h 430"/>
              <a:gd name="T8" fmla="*/ 958056 w 576"/>
              <a:gd name="T9" fmla="*/ 483427 h 430"/>
              <a:gd name="T10" fmla="*/ 1295400 w 576"/>
              <a:gd name="T11" fmla="*/ 838200 h 430"/>
              <a:gd name="T12" fmla="*/ 0 60000 65536"/>
              <a:gd name="T13" fmla="*/ 0 60000 65536"/>
              <a:gd name="T14" fmla="*/ 0 60000 65536"/>
              <a:gd name="T15" fmla="*/ 0 60000 65536"/>
              <a:gd name="T16" fmla="*/ 0 60000 65536"/>
              <a:gd name="T17" fmla="*/ 0 60000 65536"/>
              <a:gd name="T18" fmla="*/ 0 w 576"/>
              <a:gd name="T19" fmla="*/ 0 h 430"/>
              <a:gd name="T20" fmla="*/ 576 w 576"/>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76" h="430">
                <a:moveTo>
                  <a:pt x="0" y="142"/>
                </a:moveTo>
                <a:cubicBezTo>
                  <a:pt x="36" y="102"/>
                  <a:pt x="67" y="68"/>
                  <a:pt x="96" y="46"/>
                </a:cubicBezTo>
                <a:cubicBezTo>
                  <a:pt x="125" y="24"/>
                  <a:pt x="141" y="0"/>
                  <a:pt x="173" y="8"/>
                </a:cubicBezTo>
                <a:cubicBezTo>
                  <a:pt x="205" y="16"/>
                  <a:pt x="246" y="54"/>
                  <a:pt x="288" y="94"/>
                </a:cubicBezTo>
                <a:cubicBezTo>
                  <a:pt x="330" y="134"/>
                  <a:pt x="378" y="192"/>
                  <a:pt x="426" y="248"/>
                </a:cubicBezTo>
                <a:cubicBezTo>
                  <a:pt x="474" y="304"/>
                  <a:pt x="551" y="400"/>
                  <a:pt x="576" y="43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 name="TextBox 1">
            <a:extLst>
              <a:ext uri="{FF2B5EF4-FFF2-40B4-BE49-F238E27FC236}">
                <a16:creationId xmlns:a16="http://schemas.microsoft.com/office/drawing/2014/main" id="{9B55518A-5E9A-4413-9CC1-9AFEE8CC0A94}"/>
              </a:ext>
            </a:extLst>
          </p:cNvPr>
          <p:cNvSpPr txBox="1">
            <a:spLocks noChangeArrowheads="1"/>
          </p:cNvSpPr>
          <p:nvPr/>
        </p:nvSpPr>
        <p:spPr bwMode="auto">
          <a:xfrm>
            <a:off x="7339013" y="22764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it-IT" i="1" dirty="0">
                <a:solidFill>
                  <a:srgbClr val="FF0000"/>
                </a:solidFill>
              </a:rPr>
              <a:t>Laser</a:t>
            </a:r>
          </a:p>
        </p:txBody>
      </p:sp>
      <p:sp>
        <p:nvSpPr>
          <p:cNvPr id="12" name="TextBox 10">
            <a:extLst>
              <a:ext uri="{FF2B5EF4-FFF2-40B4-BE49-F238E27FC236}">
                <a16:creationId xmlns:a16="http://schemas.microsoft.com/office/drawing/2014/main" id="{0A91053E-B939-498A-A0DE-92FB2152C013}"/>
              </a:ext>
            </a:extLst>
          </p:cNvPr>
          <p:cNvSpPr txBox="1">
            <a:spLocks noChangeArrowheads="1"/>
          </p:cNvSpPr>
          <p:nvPr/>
        </p:nvSpPr>
        <p:spPr bwMode="auto">
          <a:xfrm>
            <a:off x="7319903" y="3946433"/>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i="1" dirty="0">
                <a:solidFill>
                  <a:srgbClr val="FF0000"/>
                </a:solidFill>
              </a:rPr>
              <a:t>Probe</a:t>
            </a:r>
            <a:endParaRPr lang="en-GB" altLang="it-IT" i="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25E11159-901C-4B13-ACB1-542706908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333375"/>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2">
            <a:extLst>
              <a:ext uri="{FF2B5EF4-FFF2-40B4-BE49-F238E27FC236}">
                <a16:creationId xmlns:a16="http://schemas.microsoft.com/office/drawing/2014/main" id="{5D0C8ADF-67CC-44DE-ABCC-CAC60AE223AE}"/>
              </a:ext>
            </a:extLst>
          </p:cNvPr>
          <p:cNvSpPr txBox="1">
            <a:spLocks noChangeArrowheads="1"/>
          </p:cNvSpPr>
          <p:nvPr/>
        </p:nvSpPr>
        <p:spPr bwMode="auto">
          <a:xfrm>
            <a:off x="1258888" y="6335713"/>
            <a:ext cx="417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dependence - Example</a:t>
            </a:r>
            <a:endParaRPr lang="it-IT" altLang="en-US" sz="2000" dirty="0">
              <a:latin typeface="Verdana" panose="020B0604030504040204" pitchFamily="34" charset="0"/>
            </a:endParaRPr>
          </a:p>
        </p:txBody>
      </p:sp>
      <p:graphicFrame>
        <p:nvGraphicFramePr>
          <p:cNvPr id="59394" name="Object 2">
            <a:extLst>
              <a:ext uri="{FF2B5EF4-FFF2-40B4-BE49-F238E27FC236}">
                <a16:creationId xmlns:a16="http://schemas.microsoft.com/office/drawing/2014/main" id="{B10C23C1-0A32-4191-A62D-1F9027D1743D}"/>
              </a:ext>
            </a:extLst>
          </p:cNvPr>
          <p:cNvGraphicFramePr>
            <a:graphicFrameLocks noChangeAspect="1"/>
          </p:cNvGraphicFramePr>
          <p:nvPr/>
        </p:nvGraphicFramePr>
        <p:xfrm>
          <a:off x="1763713" y="188913"/>
          <a:ext cx="5162550" cy="484187"/>
        </p:xfrm>
        <a:graphic>
          <a:graphicData uri="http://schemas.openxmlformats.org/presentationml/2006/ole">
            <mc:AlternateContent xmlns:mc="http://schemas.openxmlformats.org/markup-compatibility/2006">
              <mc:Choice xmlns:v="urn:schemas-microsoft-com:vml" Requires="v">
                <p:oleObj spid="_x0000_s59409" name="Equation" r:id="rId5" imgW="2997000" imgH="279360" progId="Equation.DSMT4">
                  <p:embed/>
                </p:oleObj>
              </mc:Choice>
              <mc:Fallback>
                <p:oleObj name="Equation" r:id="rId5" imgW="2997000" imgH="27936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88913"/>
                        <a:ext cx="5162550"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7" name="Text Box 9">
            <a:extLst>
              <a:ext uri="{FF2B5EF4-FFF2-40B4-BE49-F238E27FC236}">
                <a16:creationId xmlns:a16="http://schemas.microsoft.com/office/drawing/2014/main" id="{4CDA081D-E88E-47D5-9945-DE803F263852}"/>
              </a:ext>
            </a:extLst>
          </p:cNvPr>
          <p:cNvSpPr txBox="1">
            <a:spLocks noChangeArrowheads="1"/>
          </p:cNvSpPr>
          <p:nvPr/>
        </p:nvSpPr>
        <p:spPr bwMode="auto">
          <a:xfrm>
            <a:off x="7062788" y="836712"/>
            <a:ext cx="1944687" cy="385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n-GB" sz="1800" b="1" dirty="0">
                <a:solidFill>
                  <a:srgbClr val="FF3300"/>
                </a:solidFill>
              </a:rPr>
              <a:t>The maximum probability value for the state x conditioned to the measures 0.55 and 0.45 is obtained in 0.25 !!!</a:t>
            </a:r>
          </a:p>
          <a:p>
            <a:pPr eaLnBrk="1" hangingPunct="1">
              <a:lnSpc>
                <a:spcPct val="120000"/>
              </a:lnSpc>
              <a:spcBef>
                <a:spcPct val="50000"/>
              </a:spcBef>
            </a:pPr>
            <a:r>
              <a:rPr lang="en-GB" sz="1800" b="1" dirty="0"/>
              <a:t>(It should be 0 instead !!!)</a:t>
            </a:r>
            <a:endParaRPr lang="it-IT" altLang="en-US" sz="1800" b="1" dirty="0"/>
          </a:p>
        </p:txBody>
      </p:sp>
      <p:sp>
        <p:nvSpPr>
          <p:cNvPr id="59398" name="Text Box 10">
            <a:extLst>
              <a:ext uri="{FF2B5EF4-FFF2-40B4-BE49-F238E27FC236}">
                <a16:creationId xmlns:a16="http://schemas.microsoft.com/office/drawing/2014/main" id="{BC16E874-5B06-4D0D-B550-BF81904162C9}"/>
              </a:ext>
            </a:extLst>
          </p:cNvPr>
          <p:cNvSpPr txBox="1">
            <a:spLocks noChangeArrowheads="1"/>
          </p:cNvSpPr>
          <p:nvPr/>
        </p:nvSpPr>
        <p:spPr bwMode="auto">
          <a:xfrm>
            <a:off x="6662738" y="536733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i="1">
                <a:latin typeface="Times New Roman" panose="02020603050405020304" pitchFamily="18" charset="0"/>
              </a:rPr>
              <a:t>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2">
            <a:extLst>
              <a:ext uri="{FF2B5EF4-FFF2-40B4-BE49-F238E27FC236}">
                <a16:creationId xmlns:a16="http://schemas.microsoft.com/office/drawing/2014/main" id="{EB05775C-339E-45BE-B8F0-9598A28E39D5}"/>
              </a:ext>
            </a:extLst>
          </p:cNvPr>
          <p:cNvSpPr txBox="1">
            <a:spLocks noChangeArrowheads="1"/>
          </p:cNvSpPr>
          <p:nvPr/>
        </p:nvSpPr>
        <p:spPr bwMode="auto">
          <a:xfrm>
            <a:off x="1258888" y="6335713"/>
            <a:ext cx="417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dependence - Example</a:t>
            </a:r>
            <a:endParaRPr lang="it-IT" altLang="en-US" sz="2000" dirty="0">
              <a:latin typeface="Verdana" panose="020B0604030504040204" pitchFamily="34" charset="0"/>
            </a:endParaRPr>
          </a:p>
        </p:txBody>
      </p:sp>
      <p:sp>
        <p:nvSpPr>
          <p:cNvPr id="61445" name="Text Box 4">
            <a:extLst>
              <a:ext uri="{FF2B5EF4-FFF2-40B4-BE49-F238E27FC236}">
                <a16:creationId xmlns:a16="http://schemas.microsoft.com/office/drawing/2014/main" id="{B41E7CE9-48CB-49AD-930C-A14318291C56}"/>
              </a:ext>
            </a:extLst>
          </p:cNvPr>
          <p:cNvSpPr txBox="1">
            <a:spLocks noChangeArrowheads="1"/>
          </p:cNvSpPr>
          <p:nvPr/>
        </p:nvSpPr>
        <p:spPr bwMode="auto">
          <a:xfrm>
            <a:off x="250825" y="404813"/>
            <a:ext cx="864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800" dirty="0">
                <a:solidFill>
                  <a:srgbClr val="0000FF"/>
                </a:solidFill>
              </a:rPr>
              <a:t>... let's go back and try to do in the right way !!!</a:t>
            </a:r>
            <a:endParaRPr lang="it-IT" altLang="en-US" sz="1800" dirty="0">
              <a:solidFill>
                <a:srgbClr val="0000FF"/>
              </a:solidFill>
            </a:endParaRPr>
          </a:p>
        </p:txBody>
      </p:sp>
      <p:sp>
        <p:nvSpPr>
          <p:cNvPr id="61446" name="Text Box 5">
            <a:extLst>
              <a:ext uri="{FF2B5EF4-FFF2-40B4-BE49-F238E27FC236}">
                <a16:creationId xmlns:a16="http://schemas.microsoft.com/office/drawing/2014/main" id="{A6B5E22C-09EE-403C-B9B0-0CCF4A3F1E71}"/>
              </a:ext>
            </a:extLst>
          </p:cNvPr>
          <p:cNvSpPr txBox="1">
            <a:spLocks noChangeArrowheads="1"/>
          </p:cNvSpPr>
          <p:nvPr/>
        </p:nvSpPr>
        <p:spPr bwMode="auto">
          <a:xfrm>
            <a:off x="250825" y="1117600"/>
            <a:ext cx="864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sz="1800" dirty="0"/>
              <a:t>We know that it is necessary to model the conditional joint probability correctly !!!</a:t>
            </a:r>
            <a:endParaRPr lang="it-IT" altLang="en-US" sz="1800" dirty="0"/>
          </a:p>
        </p:txBody>
      </p:sp>
      <p:graphicFrame>
        <p:nvGraphicFramePr>
          <p:cNvPr id="61442" name="Object 2">
            <a:extLst>
              <a:ext uri="{FF2B5EF4-FFF2-40B4-BE49-F238E27FC236}">
                <a16:creationId xmlns:a16="http://schemas.microsoft.com/office/drawing/2014/main" id="{CB1610E2-0803-4C40-9501-A6FC3B1582AC}"/>
              </a:ext>
            </a:extLst>
          </p:cNvPr>
          <p:cNvGraphicFramePr>
            <a:graphicFrameLocks noChangeAspect="1"/>
          </p:cNvGraphicFramePr>
          <p:nvPr>
            <p:extLst>
              <p:ext uri="{D42A27DB-BD31-4B8C-83A1-F6EECF244321}">
                <p14:modId xmlns:p14="http://schemas.microsoft.com/office/powerpoint/2010/main" val="847201135"/>
              </p:ext>
            </p:extLst>
          </p:nvPr>
        </p:nvGraphicFramePr>
        <p:xfrm>
          <a:off x="2524125" y="1892300"/>
          <a:ext cx="4527550" cy="484188"/>
        </p:xfrm>
        <a:graphic>
          <a:graphicData uri="http://schemas.openxmlformats.org/presentationml/2006/ole">
            <mc:AlternateContent xmlns:mc="http://schemas.openxmlformats.org/markup-compatibility/2006">
              <mc:Choice xmlns:v="urn:schemas-microsoft-com:vml" Requires="v">
                <p:oleObj spid="_x0000_s61470" name="Equation" r:id="rId4" imgW="2628720" imgH="279360" progId="Equation.DSMT4">
                  <p:embed/>
                </p:oleObj>
              </mc:Choice>
              <mc:Fallback>
                <p:oleObj name="Equation" r:id="rId4" imgW="2628720" imgH="2793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892300"/>
                        <a:ext cx="45275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7" name="Line 8">
            <a:extLst>
              <a:ext uri="{FF2B5EF4-FFF2-40B4-BE49-F238E27FC236}">
                <a16:creationId xmlns:a16="http://schemas.microsoft.com/office/drawing/2014/main" id="{2899F8CE-5F00-4C1F-AA8D-275782E7DBAA}"/>
              </a:ext>
            </a:extLst>
          </p:cNvPr>
          <p:cNvSpPr>
            <a:spLocks noChangeShapeType="1"/>
          </p:cNvSpPr>
          <p:nvPr/>
        </p:nvSpPr>
        <p:spPr bwMode="auto">
          <a:xfrm>
            <a:off x="5899150" y="2367780"/>
            <a:ext cx="1152525"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48" name="Text Box 9">
            <a:extLst>
              <a:ext uri="{FF2B5EF4-FFF2-40B4-BE49-F238E27FC236}">
                <a16:creationId xmlns:a16="http://schemas.microsoft.com/office/drawing/2014/main" id="{0FBEC0D6-6866-47AD-B182-89761A0B731B}"/>
              </a:ext>
            </a:extLst>
          </p:cNvPr>
          <p:cNvSpPr txBox="1">
            <a:spLocks noChangeArrowheads="1"/>
          </p:cNvSpPr>
          <p:nvPr/>
        </p:nvSpPr>
        <p:spPr bwMode="auto">
          <a:xfrm>
            <a:off x="250825" y="2932113"/>
            <a:ext cx="8642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800" u="sng" dirty="0"/>
              <a:t>Let's describe it in words:</a:t>
            </a:r>
          </a:p>
          <a:p>
            <a:pPr eaLnBrk="1" hangingPunct="1">
              <a:spcBef>
                <a:spcPct val="50000"/>
              </a:spcBef>
            </a:pPr>
            <a:r>
              <a:rPr lang="en-GB" sz="1800" dirty="0"/>
              <a:t>if the state assumes a value of</a:t>
            </a:r>
            <a:r>
              <a:rPr lang="it-IT" altLang="en-US" sz="1800" dirty="0"/>
              <a:t> </a:t>
            </a:r>
            <a:r>
              <a:rPr lang="it-IT" altLang="en-US" sz="1800" dirty="0">
                <a:solidFill>
                  <a:srgbClr val="FF3300"/>
                </a:solidFill>
              </a:rPr>
              <a:t>x</a:t>
            </a:r>
            <a:r>
              <a:rPr lang="it-IT" altLang="en-US" sz="1800" dirty="0"/>
              <a:t>, </a:t>
            </a:r>
            <a:r>
              <a:rPr lang="en-GB" sz="1800" dirty="0"/>
              <a:t>both measures will assume a maximum probability in </a:t>
            </a:r>
            <a:r>
              <a:rPr lang="it-IT" altLang="en-US" sz="1800" dirty="0" err="1">
                <a:solidFill>
                  <a:srgbClr val="FF3300"/>
                </a:solidFill>
              </a:rPr>
              <a:t>x+x</a:t>
            </a:r>
            <a:r>
              <a:rPr lang="it-IT" altLang="en-US" sz="1800" baseline="-25000" dirty="0" err="1">
                <a:solidFill>
                  <a:srgbClr val="FF3300"/>
                </a:solidFill>
              </a:rPr>
              <a:t>c</a:t>
            </a:r>
            <a:r>
              <a:rPr lang="it-IT" altLang="en-US" sz="1800" dirty="0"/>
              <a:t> </a:t>
            </a:r>
            <a:r>
              <a:rPr lang="en-GB" sz="1800" dirty="0"/>
              <a:t>with standard deviation equal to </a:t>
            </a:r>
            <a:r>
              <a:rPr lang="it-IT" altLang="en-US" sz="1800" dirty="0" err="1">
                <a:solidFill>
                  <a:srgbClr val="FF3300"/>
                </a:solidFill>
                <a:latin typeface="Symbol" panose="05050102010706020507" pitchFamily="18" charset="2"/>
              </a:rPr>
              <a:t>s</a:t>
            </a:r>
            <a:r>
              <a:rPr lang="it-IT" altLang="en-US" sz="1800" baseline="-25000" dirty="0" err="1">
                <a:solidFill>
                  <a:srgbClr val="FF3300"/>
                </a:solidFill>
              </a:rPr>
              <a:t>zi</a:t>
            </a:r>
            <a:r>
              <a:rPr lang="it-IT" altLang="en-US" sz="1800" dirty="0"/>
              <a:t>, </a:t>
            </a:r>
            <a:r>
              <a:rPr lang="en-GB" sz="1800" dirty="0"/>
              <a:t>and therefore</a:t>
            </a:r>
            <a:r>
              <a:rPr lang="it-IT" altLang="en-US" sz="1800" dirty="0"/>
              <a:t>:</a:t>
            </a:r>
          </a:p>
        </p:txBody>
      </p:sp>
      <p:graphicFrame>
        <p:nvGraphicFramePr>
          <p:cNvPr id="61443" name="Object 3">
            <a:extLst>
              <a:ext uri="{FF2B5EF4-FFF2-40B4-BE49-F238E27FC236}">
                <a16:creationId xmlns:a16="http://schemas.microsoft.com/office/drawing/2014/main" id="{A33B84C0-D0BC-40D8-A746-09EF95460D8A}"/>
              </a:ext>
            </a:extLst>
          </p:cNvPr>
          <p:cNvGraphicFramePr>
            <a:graphicFrameLocks noChangeAspect="1"/>
          </p:cNvGraphicFramePr>
          <p:nvPr>
            <p:extLst>
              <p:ext uri="{D42A27DB-BD31-4B8C-83A1-F6EECF244321}">
                <p14:modId xmlns:p14="http://schemas.microsoft.com/office/powerpoint/2010/main" val="2365291106"/>
              </p:ext>
            </p:extLst>
          </p:nvPr>
        </p:nvGraphicFramePr>
        <p:xfrm>
          <a:off x="999331" y="4665702"/>
          <a:ext cx="7145337" cy="960437"/>
        </p:xfrm>
        <a:graphic>
          <a:graphicData uri="http://schemas.openxmlformats.org/presentationml/2006/ole">
            <mc:AlternateContent xmlns:mc="http://schemas.openxmlformats.org/markup-compatibility/2006">
              <mc:Choice xmlns:v="urn:schemas-microsoft-com:vml" Requires="v">
                <p:oleObj spid="_x0000_s61471" name="Equation" r:id="rId6" imgW="4190760" imgH="558720" progId="Equation.DSMT4">
                  <p:embed/>
                </p:oleObj>
              </mc:Choice>
              <mc:Fallback>
                <p:oleObj name="Equation" r:id="rId6" imgW="4190760" imgH="55872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331" y="4665702"/>
                        <a:ext cx="7145337"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9" name="Text Box 11">
            <a:extLst>
              <a:ext uri="{FF2B5EF4-FFF2-40B4-BE49-F238E27FC236}">
                <a16:creationId xmlns:a16="http://schemas.microsoft.com/office/drawing/2014/main" id="{1467185B-C602-478A-8FDC-4B674104AF19}"/>
              </a:ext>
            </a:extLst>
          </p:cNvPr>
          <p:cNvSpPr txBox="1">
            <a:spLocks noChangeArrowheads="1"/>
          </p:cNvSpPr>
          <p:nvPr/>
        </p:nvSpPr>
        <p:spPr bwMode="auto">
          <a:xfrm>
            <a:off x="250825" y="4246563"/>
            <a:ext cx="864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u="sng" dirty="0"/>
              <a:t>The mathematical model results:</a:t>
            </a:r>
            <a:endParaRPr lang="en-US" alt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81784790-51BF-4D95-937F-D3EB917A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485775"/>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2">
            <a:extLst>
              <a:ext uri="{FF2B5EF4-FFF2-40B4-BE49-F238E27FC236}">
                <a16:creationId xmlns:a16="http://schemas.microsoft.com/office/drawing/2014/main" id="{8632F4EC-F4D5-4DB6-ACD6-33CD649B40C0}"/>
              </a:ext>
            </a:extLst>
          </p:cNvPr>
          <p:cNvSpPr txBox="1">
            <a:spLocks noChangeArrowheads="1"/>
          </p:cNvSpPr>
          <p:nvPr/>
        </p:nvSpPr>
        <p:spPr bwMode="auto">
          <a:xfrm>
            <a:off x="1258888" y="6335713"/>
            <a:ext cx="417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2000" dirty="0"/>
              <a:t>Conditional dependence - Example</a:t>
            </a:r>
            <a:endParaRPr lang="it-IT" altLang="en-US" sz="2000" dirty="0">
              <a:latin typeface="Verdana" panose="020B0604030504040204" pitchFamily="34" charset="0"/>
            </a:endParaRPr>
          </a:p>
        </p:txBody>
      </p:sp>
      <p:sp>
        <p:nvSpPr>
          <p:cNvPr id="63493" name="Text Box 5">
            <a:extLst>
              <a:ext uri="{FF2B5EF4-FFF2-40B4-BE49-F238E27FC236}">
                <a16:creationId xmlns:a16="http://schemas.microsoft.com/office/drawing/2014/main" id="{34D5979C-2217-4970-9DB7-F6415D46E016}"/>
              </a:ext>
            </a:extLst>
          </p:cNvPr>
          <p:cNvSpPr txBox="1">
            <a:spLocks noChangeArrowheads="1"/>
          </p:cNvSpPr>
          <p:nvPr/>
        </p:nvSpPr>
        <p:spPr bwMode="auto">
          <a:xfrm>
            <a:off x="7019925" y="695325"/>
            <a:ext cx="1908175" cy="272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n-GB" sz="1800" b="1" dirty="0">
                <a:solidFill>
                  <a:srgbClr val="0000FF"/>
                </a:solidFill>
              </a:rPr>
              <a:t>The maximum probability value for the state</a:t>
            </a:r>
            <a:r>
              <a:rPr lang="it-IT" altLang="en-US" sz="1800" b="1" dirty="0">
                <a:solidFill>
                  <a:srgbClr val="0000FF"/>
                </a:solidFill>
              </a:rPr>
              <a:t> x </a:t>
            </a:r>
            <a:r>
              <a:rPr lang="en-GB" sz="1800" b="1" dirty="0">
                <a:solidFill>
                  <a:srgbClr val="0000FF"/>
                </a:solidFill>
              </a:rPr>
              <a:t>conditional on the measures 0.55 and 0.45 is now 0</a:t>
            </a:r>
            <a:endParaRPr lang="it-IT" altLang="en-US" sz="1800" b="1" dirty="0">
              <a:solidFill>
                <a:srgbClr val="0000FF"/>
              </a:solidFill>
            </a:endParaRPr>
          </a:p>
        </p:txBody>
      </p:sp>
      <p:sp>
        <p:nvSpPr>
          <p:cNvPr id="63494" name="Text Box 6">
            <a:extLst>
              <a:ext uri="{FF2B5EF4-FFF2-40B4-BE49-F238E27FC236}">
                <a16:creationId xmlns:a16="http://schemas.microsoft.com/office/drawing/2014/main" id="{2CB9D2BB-07F0-42AC-99A3-0AF1C419CA4A}"/>
              </a:ext>
            </a:extLst>
          </p:cNvPr>
          <p:cNvSpPr txBox="1">
            <a:spLocks noChangeArrowheads="1"/>
          </p:cNvSpPr>
          <p:nvPr/>
        </p:nvSpPr>
        <p:spPr bwMode="auto">
          <a:xfrm>
            <a:off x="6443663" y="536733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i="1">
                <a:latin typeface="Times New Roman" panose="02020603050405020304" pitchFamily="18" charset="0"/>
              </a:rPr>
              <a:t>x</a:t>
            </a:r>
          </a:p>
        </p:txBody>
      </p:sp>
      <p:sp>
        <p:nvSpPr>
          <p:cNvPr id="63495" name="Text Box 7">
            <a:extLst>
              <a:ext uri="{FF2B5EF4-FFF2-40B4-BE49-F238E27FC236}">
                <a16:creationId xmlns:a16="http://schemas.microsoft.com/office/drawing/2014/main" id="{FB7CF796-3DC5-480C-AD32-027BBD2A0EB3}"/>
              </a:ext>
            </a:extLst>
          </p:cNvPr>
          <p:cNvSpPr txBox="1">
            <a:spLocks noChangeArrowheads="1"/>
          </p:cNvSpPr>
          <p:nvPr/>
        </p:nvSpPr>
        <p:spPr bwMode="auto">
          <a:xfrm>
            <a:off x="7019925" y="3570288"/>
            <a:ext cx="2016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600" dirty="0"/>
              <a:t>The estimated value through the fusion is correct (for this particular case it coincides with the presumed true value of the state)</a:t>
            </a:r>
            <a:endParaRPr lang="it-IT" altLang="en-US" sz="1600" dirty="0"/>
          </a:p>
        </p:txBody>
      </p:sp>
      <p:sp>
        <p:nvSpPr>
          <p:cNvPr id="63496" name="Text Box 8">
            <a:extLst>
              <a:ext uri="{FF2B5EF4-FFF2-40B4-BE49-F238E27FC236}">
                <a16:creationId xmlns:a16="http://schemas.microsoft.com/office/drawing/2014/main" id="{DAFB26C3-2032-4D11-8AF3-B1639A041759}"/>
              </a:ext>
            </a:extLst>
          </p:cNvPr>
          <p:cNvSpPr txBox="1">
            <a:spLocks noChangeArrowheads="1"/>
          </p:cNvSpPr>
          <p:nvPr/>
        </p:nvSpPr>
        <p:spPr bwMode="auto">
          <a:xfrm>
            <a:off x="1042988" y="5516563"/>
            <a:ext cx="633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600" dirty="0"/>
              <a:t>Note: the systematic effect has been compensated</a:t>
            </a:r>
            <a:endParaRPr lang="it-IT" altLang="en-US" sz="1600" dirty="0"/>
          </a:p>
        </p:txBody>
      </p:sp>
      <p:graphicFrame>
        <p:nvGraphicFramePr>
          <p:cNvPr id="63490" name="Object 2">
            <a:extLst>
              <a:ext uri="{FF2B5EF4-FFF2-40B4-BE49-F238E27FC236}">
                <a16:creationId xmlns:a16="http://schemas.microsoft.com/office/drawing/2014/main" id="{E0F0F3D9-E1F4-4E75-8E6F-A231288CD19B}"/>
              </a:ext>
            </a:extLst>
          </p:cNvPr>
          <p:cNvGraphicFramePr>
            <a:graphicFrameLocks noChangeAspect="1"/>
          </p:cNvGraphicFramePr>
          <p:nvPr/>
        </p:nvGraphicFramePr>
        <p:xfrm>
          <a:off x="1676400" y="152400"/>
          <a:ext cx="4527550" cy="484188"/>
        </p:xfrm>
        <a:graphic>
          <a:graphicData uri="http://schemas.openxmlformats.org/presentationml/2006/ole">
            <mc:AlternateContent xmlns:mc="http://schemas.openxmlformats.org/markup-compatibility/2006">
              <mc:Choice xmlns:v="urn:schemas-microsoft-com:vml" Requires="v">
                <p:oleObj spid="_x0000_s63507" name="Equation" r:id="rId5" imgW="2628720" imgH="279360" progId="Equation.DSMT4">
                  <p:embed/>
                </p:oleObj>
              </mc:Choice>
              <mc:Fallback>
                <p:oleObj name="Equation" r:id="rId5" imgW="2628720" imgH="27936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52400"/>
                        <a:ext cx="45275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2">
            <a:extLst>
              <a:ext uri="{FF2B5EF4-FFF2-40B4-BE49-F238E27FC236}">
                <a16:creationId xmlns:a16="http://schemas.microsoft.com/office/drawing/2014/main" id="{4B80589C-7389-4FF1-BDD4-A2527DD4E997}"/>
              </a:ext>
            </a:extLst>
          </p:cNvPr>
          <p:cNvSpPr txBox="1">
            <a:spLocks noChangeArrowheads="1"/>
          </p:cNvSpPr>
          <p:nvPr/>
        </p:nvSpPr>
        <p:spPr bwMode="auto">
          <a:xfrm>
            <a:off x="1527175" y="6284913"/>
            <a:ext cx="4599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t>Bayes theorem - Recursive form</a:t>
            </a:r>
            <a:endParaRPr lang="it-IT" altLang="en-US">
              <a:latin typeface="Verdana" panose="020B0604030504040204" pitchFamily="34" charset="0"/>
            </a:endParaRPr>
          </a:p>
        </p:txBody>
      </p:sp>
      <p:sp>
        <p:nvSpPr>
          <p:cNvPr id="65541" name="Text Box 3">
            <a:extLst>
              <a:ext uri="{FF2B5EF4-FFF2-40B4-BE49-F238E27FC236}">
                <a16:creationId xmlns:a16="http://schemas.microsoft.com/office/drawing/2014/main" id="{537156D8-038B-4C2C-B792-1E98A1A24D4B}"/>
              </a:ext>
            </a:extLst>
          </p:cNvPr>
          <p:cNvSpPr txBox="1">
            <a:spLocks noChangeArrowheads="1"/>
          </p:cNvSpPr>
          <p:nvPr/>
        </p:nvSpPr>
        <p:spPr bwMode="auto">
          <a:xfrm>
            <a:off x="250825" y="404813"/>
            <a:ext cx="8642350" cy="192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25000"/>
              </a:lnSpc>
              <a:spcBef>
                <a:spcPct val="50000"/>
              </a:spcBef>
            </a:pPr>
            <a:r>
              <a:rPr lang="en-GB" altLang="en-US" sz="1800" dirty="0"/>
              <a:t>The data fusion of several sensors would, in principle, require storing all the past information and, upon the arrival of new k-</a:t>
            </a:r>
            <a:r>
              <a:rPr lang="en-GB" altLang="en-US" sz="1800" dirty="0" err="1"/>
              <a:t>th</a:t>
            </a:r>
            <a:r>
              <a:rPr lang="en-GB" altLang="en-US" sz="1800" dirty="0"/>
              <a:t> information in the form</a:t>
            </a:r>
            <a:r>
              <a:rPr lang="it-IT" altLang="en-US" sz="1800" dirty="0"/>
              <a:t> P(</a:t>
            </a:r>
            <a:r>
              <a:rPr lang="it-IT" altLang="en-US" sz="1800" dirty="0" err="1"/>
              <a:t>z</a:t>
            </a:r>
            <a:r>
              <a:rPr lang="it-IT" altLang="en-US" sz="1800" baseline="-25000" dirty="0" err="1"/>
              <a:t>k</a:t>
            </a:r>
            <a:r>
              <a:rPr lang="it-IT" altLang="en-US" sz="1800" dirty="0" err="1"/>
              <a:t>|x</a:t>
            </a:r>
            <a:r>
              <a:rPr lang="it-IT" altLang="en-US" sz="1800" dirty="0"/>
              <a:t>), </a:t>
            </a:r>
            <a:r>
              <a:rPr lang="en-GB" altLang="en-US" sz="1800" dirty="0"/>
              <a:t>to recalculate the overall updated probability</a:t>
            </a:r>
            <a:r>
              <a:rPr lang="it-IT" altLang="en-US" sz="1800" dirty="0"/>
              <a:t> P(z</a:t>
            </a:r>
            <a:r>
              <a:rPr lang="it-IT" altLang="en-US" sz="1800" baseline="-25000" dirty="0"/>
              <a:t>1</a:t>
            </a:r>
            <a:r>
              <a:rPr lang="it-IT" altLang="en-US" sz="1800" dirty="0"/>
              <a:t> … </a:t>
            </a:r>
            <a:r>
              <a:rPr lang="it-IT" altLang="en-US" sz="1800" dirty="0" err="1"/>
              <a:t>z</a:t>
            </a:r>
            <a:r>
              <a:rPr lang="it-IT" altLang="en-US" sz="1800" baseline="-25000" dirty="0" err="1"/>
              <a:t>k</a:t>
            </a:r>
            <a:r>
              <a:rPr lang="it-IT" altLang="en-US" sz="1800" dirty="0"/>
              <a:t> | x).</a:t>
            </a:r>
          </a:p>
          <a:p>
            <a:pPr algn="just" eaLnBrk="1" hangingPunct="1">
              <a:lnSpc>
                <a:spcPct val="125000"/>
              </a:lnSpc>
              <a:spcBef>
                <a:spcPct val="50000"/>
              </a:spcBef>
            </a:pPr>
            <a:r>
              <a:rPr lang="en-GB" altLang="en-US" sz="1800" dirty="0"/>
              <a:t>But fortunately the Bayes theorem lends itself easily to the recursive implementation:</a:t>
            </a:r>
            <a:endParaRPr lang="it-IT" altLang="en-US" sz="1800" dirty="0"/>
          </a:p>
        </p:txBody>
      </p:sp>
      <p:graphicFrame>
        <p:nvGraphicFramePr>
          <p:cNvPr id="65538" name="Object 2">
            <a:extLst>
              <a:ext uri="{FF2B5EF4-FFF2-40B4-BE49-F238E27FC236}">
                <a16:creationId xmlns:a16="http://schemas.microsoft.com/office/drawing/2014/main" id="{9700DDE8-22EE-4554-9E15-120B6F130C5F}"/>
              </a:ext>
            </a:extLst>
          </p:cNvPr>
          <p:cNvGraphicFramePr>
            <a:graphicFrameLocks noChangeAspect="1"/>
          </p:cNvGraphicFramePr>
          <p:nvPr/>
        </p:nvGraphicFramePr>
        <p:xfrm>
          <a:off x="1116013" y="2898775"/>
          <a:ext cx="1441450" cy="438150"/>
        </p:xfrm>
        <a:graphic>
          <a:graphicData uri="http://schemas.openxmlformats.org/presentationml/2006/ole">
            <mc:AlternateContent xmlns:mc="http://schemas.openxmlformats.org/markup-compatibility/2006">
              <mc:Choice xmlns:v="urn:schemas-microsoft-com:vml" Requires="v">
                <p:oleObj spid="_x0000_s65568" name="Equation" r:id="rId4" imgW="927000" imgH="279360" progId="Equation.DSMT4">
                  <p:embed/>
                </p:oleObj>
              </mc:Choice>
              <mc:Fallback>
                <p:oleObj name="Equation" r:id="rId4" imgW="927000" imgH="2793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898775"/>
                        <a:ext cx="14414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a:extLst>
              <a:ext uri="{FF2B5EF4-FFF2-40B4-BE49-F238E27FC236}">
                <a16:creationId xmlns:a16="http://schemas.microsoft.com/office/drawing/2014/main" id="{3FB0FE3D-F3B7-4F4C-AD49-76FB7E8A59F9}"/>
              </a:ext>
            </a:extLst>
          </p:cNvPr>
          <p:cNvGraphicFramePr>
            <a:graphicFrameLocks noChangeAspect="1"/>
          </p:cNvGraphicFramePr>
          <p:nvPr/>
        </p:nvGraphicFramePr>
        <p:xfrm>
          <a:off x="1331913" y="3690938"/>
          <a:ext cx="2820987" cy="1795462"/>
        </p:xfrm>
        <a:graphic>
          <a:graphicData uri="http://schemas.openxmlformats.org/presentationml/2006/ole">
            <mc:AlternateContent xmlns:mc="http://schemas.openxmlformats.org/markup-compatibility/2006">
              <mc:Choice xmlns:v="urn:schemas-microsoft-com:vml" Requires="v">
                <p:oleObj spid="_x0000_s65569" name="Equation" r:id="rId6" imgW="1714320" imgH="1091880" progId="Equation.DSMT4">
                  <p:embed/>
                </p:oleObj>
              </mc:Choice>
              <mc:Fallback>
                <p:oleObj name="Equation" r:id="rId6" imgW="1714320" imgH="10918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690938"/>
                        <a:ext cx="2820987" cy="179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2" name="AutoShape 9">
            <a:extLst>
              <a:ext uri="{FF2B5EF4-FFF2-40B4-BE49-F238E27FC236}">
                <a16:creationId xmlns:a16="http://schemas.microsoft.com/office/drawing/2014/main" id="{185D920D-4B9D-4B79-BF97-7C823811BD8F}"/>
              </a:ext>
            </a:extLst>
          </p:cNvPr>
          <p:cNvSpPr>
            <a:spLocks noChangeArrowheads="1"/>
          </p:cNvSpPr>
          <p:nvPr/>
        </p:nvSpPr>
        <p:spPr bwMode="auto">
          <a:xfrm rot="5400000">
            <a:off x="4606132" y="4448969"/>
            <a:ext cx="722312" cy="215900"/>
          </a:xfrm>
          <a:prstGeom prst="curvedDownArrow">
            <a:avLst>
              <a:gd name="adj1" fmla="val 66912"/>
              <a:gd name="adj2" fmla="val 133823"/>
              <a:gd name="adj3" fmla="val 33333"/>
            </a:avLst>
          </a:prstGeom>
          <a:solidFill>
            <a:srgbClr val="FF3300"/>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en-US" sz="1800">
              <a:solidFill>
                <a:srgbClr val="FF3300"/>
              </a:solidFill>
            </a:endParaRPr>
          </a:p>
        </p:txBody>
      </p:sp>
      <p:sp>
        <p:nvSpPr>
          <p:cNvPr id="65543" name="Text Box 10">
            <a:extLst>
              <a:ext uri="{FF2B5EF4-FFF2-40B4-BE49-F238E27FC236}">
                <a16:creationId xmlns:a16="http://schemas.microsoft.com/office/drawing/2014/main" id="{65D6F52C-3E7F-476B-8BD8-C65F1A9839DA}"/>
              </a:ext>
            </a:extLst>
          </p:cNvPr>
          <p:cNvSpPr txBox="1">
            <a:spLocks noChangeArrowheads="1"/>
          </p:cNvSpPr>
          <p:nvPr/>
        </p:nvSpPr>
        <p:spPr bwMode="auto">
          <a:xfrm>
            <a:off x="5219700" y="4122738"/>
            <a:ext cx="2813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1800" dirty="0"/>
              <a:t>In the event that the conditional independence is valid</a:t>
            </a:r>
            <a:endParaRPr lang="it-IT" altLang="en-US" sz="1800" dirty="0"/>
          </a:p>
        </p:txBody>
      </p:sp>
      <p:sp>
        <p:nvSpPr>
          <p:cNvPr id="65544" name="AutoShape 11">
            <a:extLst>
              <a:ext uri="{FF2B5EF4-FFF2-40B4-BE49-F238E27FC236}">
                <a16:creationId xmlns:a16="http://schemas.microsoft.com/office/drawing/2014/main" id="{1CF92A2A-07A5-4FC8-BBDE-C1E01283C4C2}"/>
              </a:ext>
            </a:extLst>
          </p:cNvPr>
          <p:cNvSpPr>
            <a:spLocks noChangeArrowheads="1"/>
          </p:cNvSpPr>
          <p:nvPr/>
        </p:nvSpPr>
        <p:spPr bwMode="auto">
          <a:xfrm rot="5400000">
            <a:off x="3958431" y="4015582"/>
            <a:ext cx="722313" cy="215900"/>
          </a:xfrm>
          <a:prstGeom prst="curvedDownArrow">
            <a:avLst>
              <a:gd name="adj1" fmla="val 66912"/>
              <a:gd name="adj2" fmla="val 133824"/>
              <a:gd name="adj3" fmla="val 33333"/>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5545" name="Text Box 12">
            <a:extLst>
              <a:ext uri="{FF2B5EF4-FFF2-40B4-BE49-F238E27FC236}">
                <a16:creationId xmlns:a16="http://schemas.microsoft.com/office/drawing/2014/main" id="{94525186-1FC7-4EFB-9325-1E89A016B64F}"/>
              </a:ext>
            </a:extLst>
          </p:cNvPr>
          <p:cNvSpPr txBox="1">
            <a:spLocks noChangeArrowheads="1"/>
          </p:cNvSpPr>
          <p:nvPr/>
        </p:nvSpPr>
        <p:spPr bwMode="auto">
          <a:xfrm>
            <a:off x="4500563" y="3684588"/>
            <a:ext cx="1150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t>Bayes</a:t>
            </a:r>
          </a:p>
        </p:txBody>
      </p:sp>
      <p:sp>
        <p:nvSpPr>
          <p:cNvPr id="65546" name="AutoShape 13">
            <a:extLst>
              <a:ext uri="{FF2B5EF4-FFF2-40B4-BE49-F238E27FC236}">
                <a16:creationId xmlns:a16="http://schemas.microsoft.com/office/drawing/2014/main" id="{86CE1C67-A582-45F3-AFFB-2D811E335623}"/>
              </a:ext>
            </a:extLst>
          </p:cNvPr>
          <p:cNvSpPr>
            <a:spLocks noChangeArrowheads="1"/>
          </p:cNvSpPr>
          <p:nvPr/>
        </p:nvSpPr>
        <p:spPr bwMode="auto">
          <a:xfrm rot="5400000">
            <a:off x="3958431" y="4952207"/>
            <a:ext cx="722313" cy="215900"/>
          </a:xfrm>
          <a:prstGeom prst="curvedDownArrow">
            <a:avLst>
              <a:gd name="adj1" fmla="val 66912"/>
              <a:gd name="adj2" fmla="val 133824"/>
              <a:gd name="adj3" fmla="val 33333"/>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5547" name="Text Box 14">
            <a:extLst>
              <a:ext uri="{FF2B5EF4-FFF2-40B4-BE49-F238E27FC236}">
                <a16:creationId xmlns:a16="http://schemas.microsoft.com/office/drawing/2014/main" id="{115434BA-CB99-4847-B530-2DEAAE12EE40}"/>
              </a:ext>
            </a:extLst>
          </p:cNvPr>
          <p:cNvSpPr txBox="1">
            <a:spLocks noChangeArrowheads="1"/>
          </p:cNvSpPr>
          <p:nvPr/>
        </p:nvSpPr>
        <p:spPr bwMode="auto">
          <a:xfrm>
            <a:off x="4500563" y="5059363"/>
            <a:ext cx="1150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a:t>Bayes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2">
            <a:extLst>
              <a:ext uri="{FF2B5EF4-FFF2-40B4-BE49-F238E27FC236}">
                <a16:creationId xmlns:a16="http://schemas.microsoft.com/office/drawing/2014/main" id="{3CA7F08C-B944-49DA-8886-46ABA2282D4D}"/>
              </a:ext>
            </a:extLst>
          </p:cNvPr>
          <p:cNvSpPr txBox="1">
            <a:spLocks noChangeArrowheads="1"/>
          </p:cNvSpPr>
          <p:nvPr/>
        </p:nvSpPr>
        <p:spPr bwMode="auto">
          <a:xfrm>
            <a:off x="1527175" y="6284913"/>
            <a:ext cx="4599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Recursive form</a:t>
            </a:r>
            <a:endParaRPr lang="it-IT" altLang="en-US" dirty="0">
              <a:latin typeface="Verdana" panose="020B0604030504040204" pitchFamily="34" charset="0"/>
            </a:endParaRPr>
          </a:p>
        </p:txBody>
      </p:sp>
      <p:graphicFrame>
        <p:nvGraphicFramePr>
          <p:cNvPr id="67586" name="Object 2">
            <a:extLst>
              <a:ext uri="{FF2B5EF4-FFF2-40B4-BE49-F238E27FC236}">
                <a16:creationId xmlns:a16="http://schemas.microsoft.com/office/drawing/2014/main" id="{D0C9F5BF-6339-4BC6-B19F-144AFE71FFDC}"/>
              </a:ext>
            </a:extLst>
          </p:cNvPr>
          <p:cNvGraphicFramePr>
            <a:graphicFrameLocks noChangeAspect="1"/>
          </p:cNvGraphicFramePr>
          <p:nvPr/>
        </p:nvGraphicFramePr>
        <p:xfrm>
          <a:off x="250825" y="692150"/>
          <a:ext cx="4638675" cy="1292225"/>
        </p:xfrm>
        <a:graphic>
          <a:graphicData uri="http://schemas.openxmlformats.org/presentationml/2006/ole">
            <mc:AlternateContent xmlns:mc="http://schemas.openxmlformats.org/markup-compatibility/2006">
              <mc:Choice xmlns:v="urn:schemas-microsoft-com:vml" Requires="v">
                <p:oleObj spid="_x0000_s67629" name="Equation" r:id="rId4" imgW="2819160" imgH="787320" progId="Equation.DSMT4">
                  <p:embed/>
                </p:oleObj>
              </mc:Choice>
              <mc:Fallback>
                <p:oleObj name="Equation" r:id="rId4" imgW="2819160" imgH="7873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92150"/>
                        <a:ext cx="4638675" cy="129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7" name="Object 3">
            <a:extLst>
              <a:ext uri="{FF2B5EF4-FFF2-40B4-BE49-F238E27FC236}">
                <a16:creationId xmlns:a16="http://schemas.microsoft.com/office/drawing/2014/main" id="{D3BB4636-F075-4426-97BF-42740979A252}"/>
              </a:ext>
            </a:extLst>
          </p:cNvPr>
          <p:cNvGraphicFramePr>
            <a:graphicFrameLocks noChangeAspect="1"/>
          </p:cNvGraphicFramePr>
          <p:nvPr/>
        </p:nvGraphicFramePr>
        <p:xfrm>
          <a:off x="5508625" y="979488"/>
          <a:ext cx="3059113" cy="487362"/>
        </p:xfrm>
        <a:graphic>
          <a:graphicData uri="http://schemas.openxmlformats.org/presentationml/2006/ole">
            <mc:AlternateContent xmlns:mc="http://schemas.openxmlformats.org/markup-compatibility/2006">
              <mc:Choice xmlns:v="urn:schemas-microsoft-com:vml" Requires="v">
                <p:oleObj spid="_x0000_s67630" name="Equation" r:id="rId6" imgW="1778000" imgH="279400" progId="Equation.DSMT4">
                  <p:embed/>
                </p:oleObj>
              </mc:Choice>
              <mc:Fallback>
                <p:oleObj name="Equation" r:id="rId6" imgW="1778000" imgH="279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979488"/>
                        <a:ext cx="3059113"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AutoShape 6">
            <a:extLst>
              <a:ext uri="{FF2B5EF4-FFF2-40B4-BE49-F238E27FC236}">
                <a16:creationId xmlns:a16="http://schemas.microsoft.com/office/drawing/2014/main" id="{F496BEF0-EB71-4998-A993-4F680B53E687}"/>
              </a:ext>
            </a:extLst>
          </p:cNvPr>
          <p:cNvSpPr>
            <a:spLocks noChangeArrowheads="1"/>
          </p:cNvSpPr>
          <p:nvPr/>
        </p:nvSpPr>
        <p:spPr bwMode="auto">
          <a:xfrm rot="5400000">
            <a:off x="4823618" y="1161257"/>
            <a:ext cx="722313" cy="215900"/>
          </a:xfrm>
          <a:prstGeom prst="curvedDownArrow">
            <a:avLst>
              <a:gd name="adj1" fmla="val 66912"/>
              <a:gd name="adj2" fmla="val 133824"/>
              <a:gd name="adj3" fmla="val 33333"/>
            </a:avLst>
          </a:prstGeom>
          <a:solidFill>
            <a:srgbClr val="0000FF"/>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en-US" sz="1800">
              <a:solidFill>
                <a:srgbClr val="FF3300"/>
              </a:solidFill>
            </a:endParaRPr>
          </a:p>
        </p:txBody>
      </p:sp>
      <p:graphicFrame>
        <p:nvGraphicFramePr>
          <p:cNvPr id="67588" name="Object 4">
            <a:extLst>
              <a:ext uri="{FF2B5EF4-FFF2-40B4-BE49-F238E27FC236}">
                <a16:creationId xmlns:a16="http://schemas.microsoft.com/office/drawing/2014/main" id="{8F770619-F28B-47B4-B5E6-A1C12CE90B8F}"/>
              </a:ext>
            </a:extLst>
          </p:cNvPr>
          <p:cNvGraphicFramePr>
            <a:graphicFrameLocks noChangeAspect="1"/>
          </p:cNvGraphicFramePr>
          <p:nvPr/>
        </p:nvGraphicFramePr>
        <p:xfrm>
          <a:off x="2041525" y="3433763"/>
          <a:ext cx="4492625" cy="458787"/>
        </p:xfrm>
        <a:graphic>
          <a:graphicData uri="http://schemas.openxmlformats.org/presentationml/2006/ole">
            <mc:AlternateContent xmlns:mc="http://schemas.openxmlformats.org/markup-compatibility/2006">
              <mc:Choice xmlns:v="urn:schemas-microsoft-com:vml" Requires="v">
                <p:oleObj spid="_x0000_s67631" name="Equation" r:id="rId8" imgW="2730240" imgH="279360" progId="Equation.DSMT4">
                  <p:embed/>
                </p:oleObj>
              </mc:Choice>
              <mc:Fallback>
                <p:oleObj name="Equation" r:id="rId8" imgW="2730240" imgH="27936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1525" y="3433763"/>
                        <a:ext cx="4492625"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1" name="Line 8">
            <a:extLst>
              <a:ext uri="{FF2B5EF4-FFF2-40B4-BE49-F238E27FC236}">
                <a16:creationId xmlns:a16="http://schemas.microsoft.com/office/drawing/2014/main" id="{F4809708-A538-4D4B-8B58-D9654A5AA3B4}"/>
              </a:ext>
            </a:extLst>
          </p:cNvPr>
          <p:cNvSpPr>
            <a:spLocks noChangeShapeType="1"/>
          </p:cNvSpPr>
          <p:nvPr/>
        </p:nvSpPr>
        <p:spPr bwMode="auto">
          <a:xfrm>
            <a:off x="5508625" y="3860800"/>
            <a:ext cx="915988" cy="476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592" name="Line 9">
            <a:extLst>
              <a:ext uri="{FF2B5EF4-FFF2-40B4-BE49-F238E27FC236}">
                <a16:creationId xmlns:a16="http://schemas.microsoft.com/office/drawing/2014/main" id="{3B4E302E-9C6F-40E8-8556-E8491739FCEF}"/>
              </a:ext>
            </a:extLst>
          </p:cNvPr>
          <p:cNvSpPr>
            <a:spLocks noChangeShapeType="1"/>
          </p:cNvSpPr>
          <p:nvPr/>
        </p:nvSpPr>
        <p:spPr bwMode="auto">
          <a:xfrm>
            <a:off x="4624388" y="3865563"/>
            <a:ext cx="71913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593" name="Text Box 10">
            <a:extLst>
              <a:ext uri="{FF2B5EF4-FFF2-40B4-BE49-F238E27FC236}">
                <a16:creationId xmlns:a16="http://schemas.microsoft.com/office/drawing/2014/main" id="{4183243A-3734-45CF-9D0A-6E6BEE438EE0}"/>
              </a:ext>
            </a:extLst>
          </p:cNvPr>
          <p:cNvSpPr txBox="1">
            <a:spLocks noChangeArrowheads="1"/>
          </p:cNvSpPr>
          <p:nvPr/>
        </p:nvSpPr>
        <p:spPr bwMode="auto">
          <a:xfrm>
            <a:off x="5416550" y="3908425"/>
            <a:ext cx="18165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solidFill>
                  <a:srgbClr val="FF3300"/>
                </a:solidFill>
              </a:rPr>
              <a:t>Fusion at step k-1</a:t>
            </a:r>
          </a:p>
        </p:txBody>
      </p:sp>
      <p:sp>
        <p:nvSpPr>
          <p:cNvPr id="67594" name="Text Box 11">
            <a:extLst>
              <a:ext uri="{FF2B5EF4-FFF2-40B4-BE49-F238E27FC236}">
                <a16:creationId xmlns:a16="http://schemas.microsoft.com/office/drawing/2014/main" id="{B4E57C8A-9CEA-465D-A413-E0F2C5392A9A}"/>
              </a:ext>
            </a:extLst>
          </p:cNvPr>
          <p:cNvSpPr txBox="1">
            <a:spLocks noChangeArrowheads="1"/>
          </p:cNvSpPr>
          <p:nvPr/>
        </p:nvSpPr>
        <p:spPr bwMode="auto">
          <a:xfrm>
            <a:off x="3357562" y="3937000"/>
            <a:ext cx="2058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sz="1600" dirty="0">
                <a:solidFill>
                  <a:srgbClr val="0000FF"/>
                </a:solidFill>
              </a:rPr>
              <a:t>Likelihood function of the new information in step k</a:t>
            </a:r>
            <a:endParaRPr lang="it-IT" altLang="en-US" sz="1600" dirty="0">
              <a:solidFill>
                <a:srgbClr val="0000FF"/>
              </a:solidFill>
            </a:endParaRPr>
          </a:p>
        </p:txBody>
      </p:sp>
      <p:sp>
        <p:nvSpPr>
          <p:cNvPr id="67595" name="Oval 12">
            <a:extLst>
              <a:ext uri="{FF2B5EF4-FFF2-40B4-BE49-F238E27FC236}">
                <a16:creationId xmlns:a16="http://schemas.microsoft.com/office/drawing/2014/main" id="{0558A353-CEE5-4022-A180-EA47EB659FCD}"/>
              </a:ext>
            </a:extLst>
          </p:cNvPr>
          <p:cNvSpPr>
            <a:spLocks noChangeArrowheads="1"/>
          </p:cNvSpPr>
          <p:nvPr/>
        </p:nvSpPr>
        <p:spPr bwMode="auto">
          <a:xfrm>
            <a:off x="3111500" y="3289300"/>
            <a:ext cx="1441450" cy="647700"/>
          </a:xfrm>
          <a:prstGeom prst="ellipse">
            <a:avLst/>
          </a:pr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7596" name="Text Box 13">
            <a:extLst>
              <a:ext uri="{FF2B5EF4-FFF2-40B4-BE49-F238E27FC236}">
                <a16:creationId xmlns:a16="http://schemas.microsoft.com/office/drawing/2014/main" id="{9D18F592-7A06-455A-80A7-C474B368423A}"/>
              </a:ext>
            </a:extLst>
          </p:cNvPr>
          <p:cNvSpPr txBox="1">
            <a:spLocks noChangeArrowheads="1"/>
          </p:cNvSpPr>
          <p:nvPr/>
        </p:nvSpPr>
        <p:spPr bwMode="auto">
          <a:xfrm>
            <a:off x="3327400" y="2924175"/>
            <a:ext cx="2736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1600" dirty="0">
                <a:solidFill>
                  <a:srgbClr val="800000"/>
                </a:solidFill>
              </a:rPr>
              <a:t>Normalization constant</a:t>
            </a:r>
            <a:endParaRPr lang="it-IT" altLang="en-US" sz="1600" dirty="0">
              <a:solidFill>
                <a:srgbClr val="800000"/>
              </a:solidFill>
            </a:endParaRPr>
          </a:p>
        </p:txBody>
      </p:sp>
      <p:sp>
        <p:nvSpPr>
          <p:cNvPr id="67597" name="Line 14">
            <a:extLst>
              <a:ext uri="{FF2B5EF4-FFF2-40B4-BE49-F238E27FC236}">
                <a16:creationId xmlns:a16="http://schemas.microsoft.com/office/drawing/2014/main" id="{21D14DA5-656D-45DA-BC6E-367C66874826}"/>
              </a:ext>
            </a:extLst>
          </p:cNvPr>
          <p:cNvSpPr>
            <a:spLocks noChangeShapeType="1"/>
          </p:cNvSpPr>
          <p:nvPr/>
        </p:nvSpPr>
        <p:spPr bwMode="auto">
          <a:xfrm>
            <a:off x="2051050" y="3860800"/>
            <a:ext cx="865188" cy="0"/>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598" name="Text Box 15">
            <a:extLst>
              <a:ext uri="{FF2B5EF4-FFF2-40B4-BE49-F238E27FC236}">
                <a16:creationId xmlns:a16="http://schemas.microsoft.com/office/drawing/2014/main" id="{F0C5005B-B36D-40AF-AD4F-3C5E3D636771}"/>
              </a:ext>
            </a:extLst>
          </p:cNvPr>
          <p:cNvSpPr txBox="1">
            <a:spLocks noChangeArrowheads="1"/>
          </p:cNvSpPr>
          <p:nvPr/>
        </p:nvSpPr>
        <p:spPr bwMode="auto">
          <a:xfrm>
            <a:off x="1116013" y="3903663"/>
            <a:ext cx="163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solidFill>
                  <a:srgbClr val="339933"/>
                </a:solidFill>
              </a:rPr>
              <a:t>Fusion at step 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2">
            <a:extLst>
              <a:ext uri="{FF2B5EF4-FFF2-40B4-BE49-F238E27FC236}">
                <a16:creationId xmlns:a16="http://schemas.microsoft.com/office/drawing/2014/main" id="{74D212E2-5072-425D-82E0-2F251EF4CB18}"/>
              </a:ext>
            </a:extLst>
          </p:cNvPr>
          <p:cNvSpPr txBox="1">
            <a:spLocks noChangeArrowheads="1"/>
          </p:cNvSpPr>
          <p:nvPr/>
        </p:nvSpPr>
        <p:spPr bwMode="auto">
          <a:xfrm>
            <a:off x="1527175" y="6284913"/>
            <a:ext cx="45656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Recursive form - Gaussian case</a:t>
            </a:r>
            <a:endParaRPr lang="it-IT" altLang="en-US" dirty="0">
              <a:latin typeface="Verdana" panose="020B0604030504040204" pitchFamily="34" charset="0"/>
            </a:endParaRPr>
          </a:p>
        </p:txBody>
      </p:sp>
      <p:graphicFrame>
        <p:nvGraphicFramePr>
          <p:cNvPr id="69634" name="Object 2">
            <a:extLst>
              <a:ext uri="{FF2B5EF4-FFF2-40B4-BE49-F238E27FC236}">
                <a16:creationId xmlns:a16="http://schemas.microsoft.com/office/drawing/2014/main" id="{9B5344A1-7895-4222-94B7-62A308C9BCDC}"/>
              </a:ext>
            </a:extLst>
          </p:cNvPr>
          <p:cNvGraphicFramePr>
            <a:graphicFrameLocks noChangeAspect="1"/>
          </p:cNvGraphicFramePr>
          <p:nvPr/>
        </p:nvGraphicFramePr>
        <p:xfrm>
          <a:off x="755650" y="1557338"/>
          <a:ext cx="3529013" cy="1704975"/>
        </p:xfrm>
        <a:graphic>
          <a:graphicData uri="http://schemas.openxmlformats.org/presentationml/2006/ole">
            <mc:AlternateContent xmlns:mc="http://schemas.openxmlformats.org/markup-compatibility/2006">
              <mc:Choice xmlns:v="urn:schemas-microsoft-com:vml" Requires="v">
                <p:oleObj spid="_x0000_s69673" name="Equation" r:id="rId4" imgW="2006600" imgH="965200" progId="Equation.DSMT4">
                  <p:embed/>
                </p:oleObj>
              </mc:Choice>
              <mc:Fallback>
                <p:oleObj name="Equation" r:id="rId4" imgW="2006600" imgH="965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557338"/>
                        <a:ext cx="3529013" cy="17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8" name="Text Box 5">
            <a:extLst>
              <a:ext uri="{FF2B5EF4-FFF2-40B4-BE49-F238E27FC236}">
                <a16:creationId xmlns:a16="http://schemas.microsoft.com/office/drawing/2014/main" id="{522FC92F-8DBD-4A3F-B5F5-D4C515B6A19B}"/>
              </a:ext>
            </a:extLst>
          </p:cNvPr>
          <p:cNvSpPr txBox="1">
            <a:spLocks noChangeArrowheads="1"/>
          </p:cNvSpPr>
          <p:nvPr/>
        </p:nvSpPr>
        <p:spPr bwMode="auto">
          <a:xfrm>
            <a:off x="250825" y="404813"/>
            <a:ext cx="8642350" cy="75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5000"/>
              </a:lnSpc>
              <a:spcBef>
                <a:spcPct val="50000"/>
              </a:spcBef>
            </a:pPr>
            <a:r>
              <a:rPr lang="en-GB" sz="1800" dirty="0"/>
              <a:t>In case the probability densities can be </a:t>
            </a:r>
            <a:r>
              <a:rPr lang="en-GB" sz="1800" dirty="0" err="1"/>
              <a:t>modeled</a:t>
            </a:r>
            <a:r>
              <a:rPr lang="en-GB" sz="1800" dirty="0"/>
              <a:t> by normal distribution, the recursion takes the following form:</a:t>
            </a:r>
            <a:endParaRPr lang="it-IT" altLang="en-US" sz="1800" dirty="0"/>
          </a:p>
        </p:txBody>
      </p:sp>
      <p:sp>
        <p:nvSpPr>
          <p:cNvPr id="69639" name="Text Box 7">
            <a:extLst>
              <a:ext uri="{FF2B5EF4-FFF2-40B4-BE49-F238E27FC236}">
                <a16:creationId xmlns:a16="http://schemas.microsoft.com/office/drawing/2014/main" id="{4DDA74FE-66C0-4D07-A02A-9FE3C498CE32}"/>
              </a:ext>
            </a:extLst>
          </p:cNvPr>
          <p:cNvSpPr txBox="1">
            <a:spLocks noChangeArrowheads="1"/>
          </p:cNvSpPr>
          <p:nvPr/>
        </p:nvSpPr>
        <p:spPr bwMode="auto">
          <a:xfrm>
            <a:off x="250825" y="3524250"/>
            <a:ext cx="8642350" cy="40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5000"/>
              </a:lnSpc>
              <a:spcBef>
                <a:spcPct val="50000"/>
              </a:spcBef>
            </a:pPr>
            <a:r>
              <a:rPr lang="it-IT" altLang="en-US" sz="1800" dirty="0" err="1"/>
              <a:t>where</a:t>
            </a:r>
            <a:r>
              <a:rPr lang="it-IT" altLang="en-US" sz="1800" dirty="0"/>
              <a:t>:</a:t>
            </a:r>
          </a:p>
        </p:txBody>
      </p:sp>
      <p:graphicFrame>
        <p:nvGraphicFramePr>
          <p:cNvPr id="69635" name="Object 3">
            <a:extLst>
              <a:ext uri="{FF2B5EF4-FFF2-40B4-BE49-F238E27FC236}">
                <a16:creationId xmlns:a16="http://schemas.microsoft.com/office/drawing/2014/main" id="{4E1B4852-3BE6-4BED-A3AE-604B0A08E8DE}"/>
              </a:ext>
            </a:extLst>
          </p:cNvPr>
          <p:cNvGraphicFramePr>
            <a:graphicFrameLocks noChangeAspect="1"/>
          </p:cNvGraphicFramePr>
          <p:nvPr/>
        </p:nvGraphicFramePr>
        <p:xfrm>
          <a:off x="976313" y="4437063"/>
          <a:ext cx="1293812" cy="852487"/>
        </p:xfrm>
        <a:graphic>
          <a:graphicData uri="http://schemas.openxmlformats.org/presentationml/2006/ole">
            <mc:AlternateContent xmlns:mc="http://schemas.openxmlformats.org/markup-compatibility/2006">
              <mc:Choice xmlns:v="urn:schemas-microsoft-com:vml" Requires="v">
                <p:oleObj spid="_x0000_s69674" name="Equation" r:id="rId6" imgW="736560" imgH="482400" progId="Equation.DSMT4">
                  <p:embed/>
                </p:oleObj>
              </mc:Choice>
              <mc:Fallback>
                <p:oleObj name="Equation" r:id="rId6" imgW="736560" imgH="482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3" y="4437063"/>
                        <a:ext cx="1293812"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6" name="Object 4">
            <a:extLst>
              <a:ext uri="{FF2B5EF4-FFF2-40B4-BE49-F238E27FC236}">
                <a16:creationId xmlns:a16="http://schemas.microsoft.com/office/drawing/2014/main" id="{6F33FB21-8E04-415D-AEF8-BCBB23F0DDCF}"/>
              </a:ext>
            </a:extLst>
          </p:cNvPr>
          <p:cNvGraphicFramePr>
            <a:graphicFrameLocks noChangeAspect="1"/>
          </p:cNvGraphicFramePr>
          <p:nvPr/>
        </p:nvGraphicFramePr>
        <p:xfrm>
          <a:off x="4005263" y="4649788"/>
          <a:ext cx="981075" cy="425450"/>
        </p:xfrm>
        <a:graphic>
          <a:graphicData uri="http://schemas.openxmlformats.org/presentationml/2006/ole">
            <mc:AlternateContent xmlns:mc="http://schemas.openxmlformats.org/markup-compatibility/2006">
              <mc:Choice xmlns:v="urn:schemas-microsoft-com:vml" Requires="v">
                <p:oleObj spid="_x0000_s69675" name="Equation" r:id="rId8" imgW="558720" imgH="241200" progId="Equation.DSMT4">
                  <p:embed/>
                </p:oleObj>
              </mc:Choice>
              <mc:Fallback>
                <p:oleObj name="Equation" r:id="rId8" imgW="558720" imgH="241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5263" y="4649788"/>
                        <a:ext cx="981075"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0" name="AutoShape 10">
            <a:extLst>
              <a:ext uri="{FF2B5EF4-FFF2-40B4-BE49-F238E27FC236}">
                <a16:creationId xmlns:a16="http://schemas.microsoft.com/office/drawing/2014/main" id="{23A32825-3D10-40D3-94A7-0EA6F6E09231}"/>
              </a:ext>
            </a:extLst>
          </p:cNvPr>
          <p:cNvSpPr>
            <a:spLocks noChangeArrowheads="1"/>
          </p:cNvSpPr>
          <p:nvPr/>
        </p:nvSpPr>
        <p:spPr bwMode="auto">
          <a:xfrm>
            <a:off x="2843213" y="4652963"/>
            <a:ext cx="504825" cy="433387"/>
          </a:xfrm>
          <a:custGeom>
            <a:avLst/>
            <a:gdLst>
              <a:gd name="T0" fmla="*/ 8848904 w 21600"/>
              <a:gd name="T1" fmla="*/ 0 h 21600"/>
              <a:gd name="T2" fmla="*/ 0 w 21600"/>
              <a:gd name="T3" fmla="*/ 4347795 h 21600"/>
              <a:gd name="T4" fmla="*/ 8848904 w 21600"/>
              <a:gd name="T5" fmla="*/ 8695569 h 21600"/>
              <a:gd name="T6" fmla="*/ 11798532 w 21600"/>
              <a:gd name="T7" fmla="*/ 4347795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rgbClr val="FFFF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9641" name="Text Box 11">
            <a:extLst>
              <a:ext uri="{FF2B5EF4-FFF2-40B4-BE49-F238E27FC236}">
                <a16:creationId xmlns:a16="http://schemas.microsoft.com/office/drawing/2014/main" id="{4224327D-C27C-4C56-9E59-35BB9EF0BE87}"/>
              </a:ext>
            </a:extLst>
          </p:cNvPr>
          <p:cNvSpPr txBox="1">
            <a:spLocks noChangeArrowheads="1"/>
          </p:cNvSpPr>
          <p:nvPr/>
        </p:nvSpPr>
        <p:spPr bwMode="auto">
          <a:xfrm>
            <a:off x="5076825" y="2205038"/>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dirty="0">
                <a:solidFill>
                  <a:srgbClr val="0000FF"/>
                </a:solidFill>
              </a:rPr>
              <a:t>Bayesian filtering</a:t>
            </a:r>
            <a:endParaRPr lang="it-IT" altLang="en-US" dirty="0">
              <a:solidFill>
                <a:srgbClr val="0000FF"/>
              </a:solidFill>
            </a:endParaRPr>
          </a:p>
        </p:txBody>
      </p:sp>
      <p:sp>
        <p:nvSpPr>
          <p:cNvPr id="69642" name="Freeform 13">
            <a:extLst>
              <a:ext uri="{FF2B5EF4-FFF2-40B4-BE49-F238E27FC236}">
                <a16:creationId xmlns:a16="http://schemas.microsoft.com/office/drawing/2014/main" id="{3C4BADF3-BD81-45DA-AC32-D6C52D9D5386}"/>
              </a:ext>
            </a:extLst>
          </p:cNvPr>
          <p:cNvSpPr>
            <a:spLocks/>
          </p:cNvSpPr>
          <p:nvPr/>
        </p:nvSpPr>
        <p:spPr bwMode="auto">
          <a:xfrm>
            <a:off x="4356100" y="1700213"/>
            <a:ext cx="360363" cy="1584325"/>
          </a:xfrm>
          <a:custGeom>
            <a:avLst/>
            <a:gdLst>
              <a:gd name="T0" fmla="*/ 71438 w 227"/>
              <a:gd name="T1" fmla="*/ 0 h 998"/>
              <a:gd name="T2" fmla="*/ 215900 w 227"/>
              <a:gd name="T3" fmla="*/ 0 h 998"/>
              <a:gd name="T4" fmla="*/ 215900 w 227"/>
              <a:gd name="T5" fmla="*/ 649288 h 998"/>
              <a:gd name="T6" fmla="*/ 360363 w 227"/>
              <a:gd name="T7" fmla="*/ 792163 h 998"/>
              <a:gd name="T8" fmla="*/ 215900 w 227"/>
              <a:gd name="T9" fmla="*/ 936625 h 998"/>
              <a:gd name="T10" fmla="*/ 215900 w 227"/>
              <a:gd name="T11" fmla="*/ 1584325 h 998"/>
              <a:gd name="T12" fmla="*/ 0 w 227"/>
              <a:gd name="T13" fmla="*/ 1584325 h 998"/>
              <a:gd name="T14" fmla="*/ 0 60000 65536"/>
              <a:gd name="T15" fmla="*/ 0 60000 65536"/>
              <a:gd name="T16" fmla="*/ 0 60000 65536"/>
              <a:gd name="T17" fmla="*/ 0 60000 65536"/>
              <a:gd name="T18" fmla="*/ 0 60000 65536"/>
              <a:gd name="T19" fmla="*/ 0 60000 65536"/>
              <a:gd name="T20" fmla="*/ 0 60000 65536"/>
              <a:gd name="T21" fmla="*/ 0 w 227"/>
              <a:gd name="T22" fmla="*/ 0 h 998"/>
              <a:gd name="T23" fmla="*/ 227 w 227"/>
              <a:gd name="T24" fmla="*/ 998 h 9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 h="998">
                <a:moveTo>
                  <a:pt x="45" y="0"/>
                </a:moveTo>
                <a:lnTo>
                  <a:pt x="136" y="0"/>
                </a:lnTo>
                <a:lnTo>
                  <a:pt x="136" y="409"/>
                </a:lnTo>
                <a:lnTo>
                  <a:pt x="227" y="499"/>
                </a:lnTo>
                <a:lnTo>
                  <a:pt x="136" y="590"/>
                </a:lnTo>
                <a:lnTo>
                  <a:pt x="136" y="998"/>
                </a:lnTo>
                <a:lnTo>
                  <a:pt x="0" y="998"/>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a:extLst>
              <a:ext uri="{FF2B5EF4-FFF2-40B4-BE49-F238E27FC236}">
                <a16:creationId xmlns:a16="http://schemas.microsoft.com/office/drawing/2014/main" id="{DFB1166A-ADEA-4091-8276-23F596F21A46}"/>
              </a:ext>
            </a:extLst>
          </p:cNvPr>
          <p:cNvGraphicFramePr>
            <a:graphicFrameLocks noChangeAspect="1"/>
          </p:cNvGraphicFramePr>
          <p:nvPr/>
        </p:nvGraphicFramePr>
        <p:xfrm>
          <a:off x="344488" y="2560638"/>
          <a:ext cx="8548687" cy="1589087"/>
        </p:xfrm>
        <a:graphic>
          <a:graphicData uri="http://schemas.openxmlformats.org/presentationml/2006/ole">
            <mc:AlternateContent xmlns:mc="http://schemas.openxmlformats.org/markup-compatibility/2006">
              <mc:Choice xmlns:v="urn:schemas-microsoft-com:vml" Requires="v">
                <p:oleObj spid="_x0000_s18472" name="Equation" r:id="rId4" imgW="5168880" imgH="965160" progId="Equation.DSMT4">
                  <p:embed/>
                </p:oleObj>
              </mc:Choice>
              <mc:Fallback>
                <p:oleObj name="Equation" r:id="rId4" imgW="5168880" imgH="9651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560638"/>
                        <a:ext cx="8548687" cy="158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5">
            <a:extLst>
              <a:ext uri="{FF2B5EF4-FFF2-40B4-BE49-F238E27FC236}">
                <a16:creationId xmlns:a16="http://schemas.microsoft.com/office/drawing/2014/main" id="{8E693EF8-A0BD-4AA3-A9B7-5A56E2267456}"/>
              </a:ext>
            </a:extLst>
          </p:cNvPr>
          <p:cNvSpPr txBox="1">
            <a:spLocks noChangeArrowheads="1"/>
          </p:cNvSpPr>
          <p:nvPr/>
        </p:nvSpPr>
        <p:spPr bwMode="auto">
          <a:xfrm>
            <a:off x="250825" y="115888"/>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800" dirty="0"/>
              <a:t>Bayes theorem can be applied directly to combine this previous information with the sensor information.</a:t>
            </a:r>
            <a:endParaRPr lang="it-IT" altLang="en-US" sz="1800" dirty="0"/>
          </a:p>
        </p:txBody>
      </p:sp>
      <p:graphicFrame>
        <p:nvGraphicFramePr>
          <p:cNvPr id="18435" name="Object 3">
            <a:extLst>
              <a:ext uri="{FF2B5EF4-FFF2-40B4-BE49-F238E27FC236}">
                <a16:creationId xmlns:a16="http://schemas.microsoft.com/office/drawing/2014/main" id="{1A1F64DD-E524-45E4-BC34-1E6828429E29}"/>
              </a:ext>
            </a:extLst>
          </p:cNvPr>
          <p:cNvGraphicFramePr>
            <a:graphicFrameLocks noChangeAspect="1"/>
          </p:cNvGraphicFramePr>
          <p:nvPr/>
        </p:nvGraphicFramePr>
        <p:xfrm>
          <a:off x="468313" y="1038225"/>
          <a:ext cx="3948112" cy="735013"/>
        </p:xfrm>
        <a:graphic>
          <a:graphicData uri="http://schemas.openxmlformats.org/presentationml/2006/ole">
            <mc:AlternateContent xmlns:mc="http://schemas.openxmlformats.org/markup-compatibility/2006">
              <mc:Choice xmlns:v="urn:schemas-microsoft-com:vml" Requires="v">
                <p:oleObj spid="_x0000_s18473" name="Equation" r:id="rId6" imgW="2374560" imgH="444240" progId="Equation.DSMT4">
                  <p:embed/>
                </p:oleObj>
              </mc:Choice>
              <mc:Fallback>
                <p:oleObj name="Equation" r:id="rId6" imgW="2374560" imgH="44424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038225"/>
                        <a:ext cx="3948112"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Text Box 7">
            <a:extLst>
              <a:ext uri="{FF2B5EF4-FFF2-40B4-BE49-F238E27FC236}">
                <a16:creationId xmlns:a16="http://schemas.microsoft.com/office/drawing/2014/main" id="{AD4E73AF-662F-4523-8B3A-5A14DF1812DC}"/>
              </a:ext>
            </a:extLst>
          </p:cNvPr>
          <p:cNvSpPr txBox="1">
            <a:spLocks noChangeArrowheads="1"/>
          </p:cNvSpPr>
          <p:nvPr/>
        </p:nvSpPr>
        <p:spPr bwMode="auto">
          <a:xfrm>
            <a:off x="250825" y="1995488"/>
            <a:ext cx="864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sz="1800" dirty="0"/>
              <a:t>And so:</a:t>
            </a:r>
          </a:p>
        </p:txBody>
      </p:sp>
      <p:sp>
        <p:nvSpPr>
          <p:cNvPr id="18439" name="Rectangle 9">
            <a:extLst>
              <a:ext uri="{FF2B5EF4-FFF2-40B4-BE49-F238E27FC236}">
                <a16:creationId xmlns:a16="http://schemas.microsoft.com/office/drawing/2014/main" id="{305E5CAA-32C7-41DC-A2C6-7D840F377A7D}"/>
              </a:ext>
            </a:extLst>
          </p:cNvPr>
          <p:cNvSpPr>
            <a:spLocks noChangeArrowheads="1"/>
          </p:cNvSpPr>
          <p:nvPr/>
        </p:nvSpPr>
        <p:spPr bwMode="auto">
          <a:xfrm>
            <a:off x="0" y="2944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aphicFrame>
        <p:nvGraphicFramePr>
          <p:cNvPr id="18436" name="Object 4">
            <a:extLst>
              <a:ext uri="{FF2B5EF4-FFF2-40B4-BE49-F238E27FC236}">
                <a16:creationId xmlns:a16="http://schemas.microsoft.com/office/drawing/2014/main" id="{71AF6E97-BE0C-4568-9205-D47B690C644F}"/>
              </a:ext>
            </a:extLst>
          </p:cNvPr>
          <p:cNvGraphicFramePr>
            <a:graphicFrameLocks noChangeAspect="1"/>
          </p:cNvGraphicFramePr>
          <p:nvPr/>
        </p:nvGraphicFramePr>
        <p:xfrm>
          <a:off x="4400550" y="3803650"/>
          <a:ext cx="3448050" cy="1865313"/>
        </p:xfrm>
        <a:graphic>
          <a:graphicData uri="http://schemas.openxmlformats.org/presentationml/2006/ole">
            <mc:AlternateContent xmlns:mc="http://schemas.openxmlformats.org/markup-compatibility/2006">
              <mc:Choice xmlns:v="urn:schemas-microsoft-com:vml" Requires="v">
                <p:oleObj spid="_x0000_s18474" name="Equation" r:id="rId8" imgW="1790700" imgH="965200" progId="Equation.DSMT4">
                  <p:embed/>
                </p:oleObj>
              </mc:Choice>
              <mc:Fallback>
                <p:oleObj name="Equation" r:id="rId8" imgW="1790700" imgH="965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0550" y="3803650"/>
                        <a:ext cx="3448050" cy="1865313"/>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0" name="Text Box 10">
            <a:extLst>
              <a:ext uri="{FF2B5EF4-FFF2-40B4-BE49-F238E27FC236}">
                <a16:creationId xmlns:a16="http://schemas.microsoft.com/office/drawing/2014/main" id="{AE1B4668-03F2-4EF2-A331-98E19B8C5C0B}"/>
              </a:ext>
            </a:extLst>
          </p:cNvPr>
          <p:cNvSpPr txBox="1">
            <a:spLocks noChangeArrowheads="1"/>
          </p:cNvSpPr>
          <p:nvPr/>
        </p:nvSpPr>
        <p:spPr bwMode="auto">
          <a:xfrm>
            <a:off x="250825" y="4797425"/>
            <a:ext cx="2449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sz="1800" dirty="0" err="1"/>
              <a:t>Where</a:t>
            </a:r>
            <a:r>
              <a:rPr lang="it-IT" altLang="en-US" sz="1800" dirty="0"/>
              <a:t>:</a:t>
            </a:r>
          </a:p>
        </p:txBody>
      </p:sp>
      <p:sp>
        <p:nvSpPr>
          <p:cNvPr id="18441" name="Text Box 12">
            <a:extLst>
              <a:ext uri="{FF2B5EF4-FFF2-40B4-BE49-F238E27FC236}">
                <a16:creationId xmlns:a16="http://schemas.microsoft.com/office/drawing/2014/main" id="{B63A0DB5-8E7F-4C6C-B029-585DF5C4A5EC}"/>
              </a:ext>
            </a:extLst>
          </p:cNvPr>
          <p:cNvSpPr txBox="1">
            <a:spLocks noChangeArrowheads="1"/>
          </p:cNvSpPr>
          <p:nvPr/>
        </p:nvSpPr>
        <p:spPr bwMode="auto">
          <a:xfrm>
            <a:off x="1116013" y="6284913"/>
            <a:ext cx="5472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Gaussian scalar case</a:t>
            </a:r>
            <a:endParaRPr lang="it-IT" altLang="en-US" dirty="0">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F41EF614-4087-4B21-A9EA-2F72D668234E}"/>
              </a:ext>
            </a:extLst>
          </p:cNvPr>
          <p:cNvSpPr txBox="1">
            <a:spLocks noChangeArrowheads="1"/>
          </p:cNvSpPr>
          <p:nvPr/>
        </p:nvSpPr>
        <p:spPr bwMode="auto">
          <a:xfrm>
            <a:off x="250825" y="115888"/>
            <a:ext cx="864235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altLang="en-US" sz="1800" dirty="0"/>
              <a:t>Once the symmetrical property of Gaussian distributions is known (namely that </a:t>
            </a:r>
            <a:r>
              <a:rPr lang="en-GB" altLang="en-US" sz="1800" u="sng" dirty="0"/>
              <a:t>the product of two Gaussian distributions is still a Gaussian distribution</a:t>
            </a:r>
            <a:r>
              <a:rPr lang="en-GB" altLang="en-US" sz="1800" dirty="0"/>
              <a:t> with mean and variance expressed by the previous equations) it is not necessary to perform calculations on distributions every time. However, it is sufficient to use already </a:t>
            </a:r>
            <a:r>
              <a:rPr lang="en-GB" altLang="en-US" sz="1800"/>
              <a:t>known expressions of </a:t>
            </a:r>
            <a:r>
              <a:rPr lang="en-GB" altLang="en-US" sz="1800" dirty="0"/>
              <a:t>the resulting mean and variance.</a:t>
            </a:r>
          </a:p>
          <a:p>
            <a:pPr algn="just" eaLnBrk="1" hangingPunct="1">
              <a:spcBef>
                <a:spcPct val="50000"/>
              </a:spcBef>
            </a:pPr>
            <a:r>
              <a:rPr lang="en-GB" altLang="en-US" sz="1800" dirty="0"/>
              <a:t>This result allows </a:t>
            </a:r>
            <a:r>
              <a:rPr lang="en-GB" altLang="en-US" sz="1800" dirty="0">
                <a:solidFill>
                  <a:srgbClr val="0000FF"/>
                </a:solidFill>
              </a:rPr>
              <a:t>the calculation in real-time</a:t>
            </a:r>
            <a:r>
              <a:rPr lang="en-GB" altLang="en-US" sz="1800" dirty="0"/>
              <a:t> in a data fusion implementation based on these probabilistic models.</a:t>
            </a:r>
            <a:r>
              <a:rPr lang="it-IT" altLang="en-US" sz="1800" dirty="0"/>
              <a:t> </a:t>
            </a:r>
          </a:p>
        </p:txBody>
      </p:sp>
      <p:sp>
        <p:nvSpPr>
          <p:cNvPr id="20483" name="Text Box 5">
            <a:extLst>
              <a:ext uri="{FF2B5EF4-FFF2-40B4-BE49-F238E27FC236}">
                <a16:creationId xmlns:a16="http://schemas.microsoft.com/office/drawing/2014/main" id="{F6837EE1-3779-491D-A28A-8F9977394C77}"/>
              </a:ext>
            </a:extLst>
          </p:cNvPr>
          <p:cNvSpPr txBox="1">
            <a:spLocks noChangeArrowheads="1"/>
          </p:cNvSpPr>
          <p:nvPr/>
        </p:nvSpPr>
        <p:spPr bwMode="auto">
          <a:xfrm>
            <a:off x="5003800" y="2276475"/>
            <a:ext cx="359886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sz="1800" dirty="0">
                <a:solidFill>
                  <a:srgbClr val="339933"/>
                </a:solidFill>
              </a:rPr>
              <a:t>Previous density</a:t>
            </a:r>
            <a:r>
              <a:rPr lang="en-GB" sz="1800" dirty="0"/>
              <a:t>, </a:t>
            </a:r>
            <a:r>
              <a:rPr lang="en-GB" sz="1800" dirty="0">
                <a:solidFill>
                  <a:srgbClr val="0000FF"/>
                </a:solidFill>
              </a:rPr>
              <a:t>likelihood function</a:t>
            </a:r>
            <a:r>
              <a:rPr lang="en-GB" sz="1800" dirty="0"/>
              <a:t> and </a:t>
            </a:r>
            <a:r>
              <a:rPr lang="en-GB" sz="1800" dirty="0">
                <a:solidFill>
                  <a:srgbClr val="FF3300"/>
                </a:solidFill>
              </a:rPr>
              <a:t>posterior distribution</a:t>
            </a:r>
            <a:r>
              <a:rPr lang="en-GB" sz="1800" dirty="0"/>
              <a:t>.</a:t>
            </a:r>
            <a:endParaRPr lang="it-IT" altLang="en-US" sz="1800" dirty="0">
              <a:solidFill>
                <a:srgbClr val="339933"/>
              </a:solidFill>
            </a:endParaRPr>
          </a:p>
          <a:p>
            <a:pPr algn="just" eaLnBrk="1" hangingPunct="1">
              <a:spcBef>
                <a:spcPct val="50000"/>
              </a:spcBef>
            </a:pPr>
            <a:r>
              <a:rPr lang="en-GB" altLang="en-US" sz="1800" dirty="0"/>
              <a:t>It is evident that </a:t>
            </a:r>
            <a:r>
              <a:rPr lang="en-GB" altLang="en-US" sz="1800" u="sng" dirty="0">
                <a:solidFill>
                  <a:srgbClr val="FF3300"/>
                </a:solidFill>
              </a:rPr>
              <a:t>the posterior distribution</a:t>
            </a:r>
            <a:r>
              <a:rPr lang="en-GB" altLang="en-US" sz="1800" dirty="0"/>
              <a:t> is still of the Gaussian type, as expected, it is situated in a position interposed between the other two distributions (closer to that with minor variance) and is a narrower bell having a minor variance of the two variances original.</a:t>
            </a:r>
            <a:r>
              <a:rPr lang="it-IT" altLang="en-US" sz="1800" dirty="0"/>
              <a:t> </a:t>
            </a:r>
          </a:p>
        </p:txBody>
      </p:sp>
      <p:sp>
        <p:nvSpPr>
          <p:cNvPr id="20484" name="Text Box 7">
            <a:extLst>
              <a:ext uri="{FF2B5EF4-FFF2-40B4-BE49-F238E27FC236}">
                <a16:creationId xmlns:a16="http://schemas.microsoft.com/office/drawing/2014/main" id="{FFA21F97-135F-49A4-AE78-360C18A63670}"/>
              </a:ext>
            </a:extLst>
          </p:cNvPr>
          <p:cNvSpPr txBox="1">
            <a:spLocks noChangeArrowheads="1"/>
          </p:cNvSpPr>
          <p:nvPr/>
        </p:nvSpPr>
        <p:spPr bwMode="auto">
          <a:xfrm>
            <a:off x="1116013" y="6284913"/>
            <a:ext cx="5472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Gaussian scalar case</a:t>
            </a:r>
            <a:endParaRPr lang="it-IT" altLang="en-US" dirty="0">
              <a:latin typeface="Verdana" panose="020B0604030504040204" pitchFamily="34" charset="0"/>
            </a:endParaRPr>
          </a:p>
        </p:txBody>
      </p:sp>
      <p:pic>
        <p:nvPicPr>
          <p:cNvPr id="20485" name="Picture 8" descr="Bayes1D">
            <a:extLst>
              <a:ext uri="{FF2B5EF4-FFF2-40B4-BE49-F238E27FC236}">
                <a16:creationId xmlns:a16="http://schemas.microsoft.com/office/drawing/2014/main" id="{E493C71D-E529-4A82-A7CE-4552ED996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5085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3">
            <a:extLst>
              <a:ext uri="{FF2B5EF4-FFF2-40B4-BE49-F238E27FC236}">
                <a16:creationId xmlns:a16="http://schemas.microsoft.com/office/drawing/2014/main" id="{9C316213-9BC8-4946-8E11-376B220BDBFA}"/>
              </a:ext>
            </a:extLst>
          </p:cNvPr>
          <p:cNvSpPr txBox="1">
            <a:spLocks noChangeArrowheads="1"/>
          </p:cNvSpPr>
          <p:nvPr/>
        </p:nvSpPr>
        <p:spPr bwMode="auto">
          <a:xfrm>
            <a:off x="1116013" y="6284913"/>
            <a:ext cx="5832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a:t>
            </a:r>
            <a:r>
              <a:rPr lang="en-GB" dirty="0" err="1"/>
              <a:t>Vectorial</a:t>
            </a:r>
            <a:r>
              <a:rPr lang="en-GB" dirty="0"/>
              <a:t> Gaussian case</a:t>
            </a:r>
            <a:endParaRPr lang="it-IT" altLang="en-US" dirty="0">
              <a:latin typeface="Verdana" panose="020B0604030504040204" pitchFamily="34" charset="0"/>
            </a:endParaRPr>
          </a:p>
        </p:txBody>
      </p:sp>
      <p:sp>
        <p:nvSpPr>
          <p:cNvPr id="22533" name="Text Box 4">
            <a:extLst>
              <a:ext uri="{FF2B5EF4-FFF2-40B4-BE49-F238E27FC236}">
                <a16:creationId xmlns:a16="http://schemas.microsoft.com/office/drawing/2014/main" id="{4C201508-9794-4A24-A416-0DD4120AEB5D}"/>
              </a:ext>
            </a:extLst>
          </p:cNvPr>
          <p:cNvSpPr txBox="1">
            <a:spLocks noChangeArrowheads="1"/>
          </p:cNvSpPr>
          <p:nvPr/>
        </p:nvSpPr>
        <p:spPr bwMode="auto">
          <a:xfrm>
            <a:off x="539750" y="404813"/>
            <a:ext cx="7993063" cy="12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5000"/>
              </a:lnSpc>
              <a:spcBef>
                <a:spcPct val="50000"/>
              </a:spcBef>
            </a:pPr>
            <a:r>
              <a:rPr lang="en-GB" altLang="en-US" sz="1800" dirty="0"/>
              <a:t>Consider the case where the state x and observation vector z are continuous vectoral variables.</a:t>
            </a:r>
            <a:endParaRPr lang="it-IT" altLang="en-US" sz="1800" dirty="0"/>
          </a:p>
          <a:p>
            <a:pPr eaLnBrk="1" hangingPunct="1">
              <a:lnSpc>
                <a:spcPct val="125000"/>
              </a:lnSpc>
              <a:spcBef>
                <a:spcPct val="50000"/>
              </a:spcBef>
            </a:pPr>
            <a:r>
              <a:rPr lang="en-GB" altLang="en-US" sz="1800" dirty="0"/>
              <a:t>In this case, the variance becomes a matrix (called covariance):</a:t>
            </a:r>
            <a:r>
              <a:rPr lang="it-IT" altLang="en-US" sz="1800" dirty="0"/>
              <a:t> </a:t>
            </a:r>
          </a:p>
        </p:txBody>
      </p:sp>
      <p:sp>
        <p:nvSpPr>
          <p:cNvPr id="22534" name="Text Box 7">
            <a:extLst>
              <a:ext uri="{FF2B5EF4-FFF2-40B4-BE49-F238E27FC236}">
                <a16:creationId xmlns:a16="http://schemas.microsoft.com/office/drawing/2014/main" id="{97D4298B-E74A-4E35-BD03-5950C1673325}"/>
              </a:ext>
            </a:extLst>
          </p:cNvPr>
          <p:cNvSpPr txBox="1">
            <a:spLocks noChangeArrowheads="1"/>
          </p:cNvSpPr>
          <p:nvPr/>
        </p:nvSpPr>
        <p:spPr bwMode="auto">
          <a:xfrm>
            <a:off x="539750" y="2636838"/>
            <a:ext cx="77755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25000"/>
              </a:lnSpc>
              <a:spcBef>
                <a:spcPct val="50000"/>
              </a:spcBef>
            </a:pPr>
            <a:r>
              <a:rPr lang="en-GB" altLang="en-US" sz="1800" dirty="0"/>
              <a:t>In the hypothesis that the state follows a Normal (Gaussian) probability distribution, the previous distribution P (x) can be represented with a multi-dimensional Gaussian of the type:</a:t>
            </a:r>
            <a:endParaRPr lang="it-IT" altLang="en-US" sz="1800" dirty="0"/>
          </a:p>
        </p:txBody>
      </p:sp>
      <p:graphicFrame>
        <p:nvGraphicFramePr>
          <p:cNvPr id="22530" name="Object 2">
            <a:extLst>
              <a:ext uri="{FF2B5EF4-FFF2-40B4-BE49-F238E27FC236}">
                <a16:creationId xmlns:a16="http://schemas.microsoft.com/office/drawing/2014/main" id="{F9F71EBB-C6DE-43F1-94F9-18E2CA5128CF}"/>
              </a:ext>
            </a:extLst>
          </p:cNvPr>
          <p:cNvGraphicFramePr>
            <a:graphicFrameLocks noChangeAspect="1"/>
          </p:cNvGraphicFramePr>
          <p:nvPr/>
        </p:nvGraphicFramePr>
        <p:xfrm>
          <a:off x="971550" y="3997325"/>
          <a:ext cx="4537075" cy="901700"/>
        </p:xfrm>
        <a:graphic>
          <a:graphicData uri="http://schemas.openxmlformats.org/presentationml/2006/ole">
            <mc:AlternateContent xmlns:mc="http://schemas.openxmlformats.org/markup-compatibility/2006">
              <mc:Choice xmlns:v="urn:schemas-microsoft-com:vml" Requires="v">
                <p:oleObj spid="_x0000_s22556" name="Equation" r:id="rId4" imgW="2679700" imgH="533400" progId="Equation.DSMT4">
                  <p:embed/>
                </p:oleObj>
              </mc:Choice>
              <mc:Fallback>
                <p:oleObj name="Equation" r:id="rId4" imgW="2679700" imgH="533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3997325"/>
                        <a:ext cx="4537075"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5" name="Text Box 10">
            <a:extLst>
              <a:ext uri="{FF2B5EF4-FFF2-40B4-BE49-F238E27FC236}">
                <a16:creationId xmlns:a16="http://schemas.microsoft.com/office/drawing/2014/main" id="{8DC15DA2-8DB1-4C6C-8AB1-9292D40AD362}"/>
              </a:ext>
            </a:extLst>
          </p:cNvPr>
          <p:cNvSpPr txBox="1">
            <a:spLocks noChangeArrowheads="1"/>
          </p:cNvSpPr>
          <p:nvPr/>
        </p:nvSpPr>
        <p:spPr bwMode="auto">
          <a:xfrm>
            <a:off x="539750" y="5149850"/>
            <a:ext cx="7632700" cy="40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5000"/>
              </a:lnSpc>
              <a:spcBef>
                <a:spcPct val="50000"/>
              </a:spcBef>
            </a:pPr>
            <a:r>
              <a:rPr lang="en-GB" altLang="en-US" sz="1800" dirty="0"/>
              <a:t>where </a:t>
            </a:r>
            <a:r>
              <a:rPr lang="en-GB" altLang="en-US" sz="1800" i="1" dirty="0"/>
              <a:t>d</a:t>
            </a:r>
            <a:r>
              <a:rPr lang="en-GB" altLang="en-US" sz="1800" dirty="0"/>
              <a:t> is the dimension of the vector and </a:t>
            </a:r>
            <a:r>
              <a:rPr lang="en-GB" altLang="en-US" sz="1800" i="1" dirty="0" err="1">
                <a:latin typeface="Times New Roman" panose="02020603050405020304" pitchFamily="18" charset="0"/>
              </a:rPr>
              <a:t>x</a:t>
            </a:r>
            <a:r>
              <a:rPr lang="en-GB" altLang="en-US" sz="1800" i="1" baseline="-25000" dirty="0" err="1">
                <a:latin typeface="Times New Roman" panose="02020603050405020304" pitchFamily="18" charset="0"/>
              </a:rPr>
              <a:t>p</a:t>
            </a:r>
            <a:r>
              <a:rPr lang="en-GB" altLang="en-US" sz="1800" dirty="0"/>
              <a:t> is the mean value </a:t>
            </a:r>
          </a:p>
        </p:txBody>
      </p:sp>
      <p:graphicFrame>
        <p:nvGraphicFramePr>
          <p:cNvPr id="8" name="Object 3">
            <a:extLst>
              <a:ext uri="{FF2B5EF4-FFF2-40B4-BE49-F238E27FC236}">
                <a16:creationId xmlns:a16="http://schemas.microsoft.com/office/drawing/2014/main" id="{68C7B6C7-8787-4259-A4F6-9D1663FAB7EB}"/>
              </a:ext>
            </a:extLst>
          </p:cNvPr>
          <p:cNvGraphicFramePr>
            <a:graphicFrameLocks noChangeAspect="1"/>
          </p:cNvGraphicFramePr>
          <p:nvPr/>
        </p:nvGraphicFramePr>
        <p:xfrm>
          <a:off x="914400" y="1700213"/>
          <a:ext cx="3124200" cy="827087"/>
        </p:xfrm>
        <a:graphic>
          <a:graphicData uri="http://schemas.openxmlformats.org/presentationml/2006/ole">
            <mc:AlternateContent xmlns:mc="http://schemas.openxmlformats.org/markup-compatibility/2006">
              <mc:Choice xmlns:v="urn:schemas-microsoft-com:vml" Requires="v">
                <p:oleObj spid="_x0000_s22557" name="Equation" r:id="rId6" imgW="1485900" imgH="393700" progId="Equation.3">
                  <p:embed/>
                </p:oleObj>
              </mc:Choice>
              <mc:Fallback>
                <p:oleObj name="Equation" r:id="rId6" imgW="1485900" imgH="393700" progId="Equation.3">
                  <p:embed/>
                  <p:pic>
                    <p:nvPicPr>
                      <p:cNvPr id="12294" name="Object 3">
                        <a:extLst>
                          <a:ext uri="{FF2B5EF4-FFF2-40B4-BE49-F238E27FC236}">
                            <a16:creationId xmlns:a16="http://schemas.microsoft.com/office/drawing/2014/main" id="{33E88C38-8DD0-3D4C-8F81-E89C51976C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700213"/>
                        <a:ext cx="3124200" cy="82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a:extLst>
              <a:ext uri="{FF2B5EF4-FFF2-40B4-BE49-F238E27FC236}">
                <a16:creationId xmlns:a16="http://schemas.microsoft.com/office/drawing/2014/main" id="{2898BB1E-3EFB-4F6D-B45F-843EF4485B6C}"/>
              </a:ext>
            </a:extLst>
          </p:cNvPr>
          <p:cNvSpPr txBox="1">
            <a:spLocks noChangeArrowheads="1"/>
          </p:cNvSpPr>
          <p:nvPr/>
        </p:nvSpPr>
        <p:spPr bwMode="auto">
          <a:xfrm>
            <a:off x="1116013" y="6284913"/>
            <a:ext cx="5832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a:t>
            </a:r>
            <a:r>
              <a:rPr lang="en-GB" dirty="0" err="1"/>
              <a:t>Vectorial</a:t>
            </a:r>
            <a:r>
              <a:rPr lang="en-GB" dirty="0"/>
              <a:t> Gaussian case</a:t>
            </a:r>
            <a:endParaRPr lang="it-IT" altLang="en-US" dirty="0">
              <a:latin typeface="Verdana" panose="020B0604030504040204" pitchFamily="34" charset="0"/>
            </a:endParaRPr>
          </a:p>
        </p:txBody>
      </p:sp>
      <p:sp>
        <p:nvSpPr>
          <p:cNvPr id="24581" name="Text Box 3">
            <a:extLst>
              <a:ext uri="{FF2B5EF4-FFF2-40B4-BE49-F238E27FC236}">
                <a16:creationId xmlns:a16="http://schemas.microsoft.com/office/drawing/2014/main" id="{189D530A-72C1-4CD1-8C51-C6B9F5600C73}"/>
              </a:ext>
            </a:extLst>
          </p:cNvPr>
          <p:cNvSpPr txBox="1">
            <a:spLocks noChangeArrowheads="1"/>
          </p:cNvSpPr>
          <p:nvPr/>
        </p:nvSpPr>
        <p:spPr bwMode="auto">
          <a:xfrm>
            <a:off x="250825" y="333375"/>
            <a:ext cx="86423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25000"/>
              </a:lnSpc>
              <a:spcBef>
                <a:spcPct val="50000"/>
              </a:spcBef>
            </a:pPr>
            <a:r>
              <a:rPr lang="en-GB" altLang="en-US" sz="1800" dirty="0"/>
              <a:t>If therefore we hypothesize to carry out an observation z with a sensor having a relative likelihood function represented by the covariance matrix</a:t>
            </a:r>
            <a:r>
              <a:rPr lang="it-IT" altLang="en-US" sz="1800" dirty="0"/>
              <a:t> </a:t>
            </a:r>
            <a:r>
              <a:rPr lang="it-IT" altLang="en-US" sz="1800" dirty="0" err="1"/>
              <a:t>C</a:t>
            </a:r>
            <a:r>
              <a:rPr lang="it-IT" altLang="en-US" sz="1800" baseline="-25000" dirty="0" err="1"/>
              <a:t>z</a:t>
            </a:r>
            <a:r>
              <a:rPr lang="it-IT" altLang="en-US" sz="1800" baseline="-25000" dirty="0"/>
              <a:t> </a:t>
            </a:r>
            <a:r>
              <a:rPr lang="en-GB" altLang="en-US" sz="1800" dirty="0"/>
              <a:t>(</a:t>
            </a:r>
            <a:r>
              <a:rPr lang="en-GB" altLang="en-US" sz="1800" dirty="0">
                <a:solidFill>
                  <a:srgbClr val="0000FF"/>
                </a:solidFill>
              </a:rPr>
              <a:t>a matrix that represents the repeatability of the sensor</a:t>
            </a:r>
            <a:r>
              <a:rPr lang="en-GB" altLang="en-US" sz="1800" dirty="0"/>
              <a:t>):</a:t>
            </a:r>
            <a:endParaRPr lang="it-IT" altLang="en-US" sz="1800" dirty="0"/>
          </a:p>
        </p:txBody>
      </p:sp>
      <p:graphicFrame>
        <p:nvGraphicFramePr>
          <p:cNvPr id="24578" name="Object 2">
            <a:extLst>
              <a:ext uri="{FF2B5EF4-FFF2-40B4-BE49-F238E27FC236}">
                <a16:creationId xmlns:a16="http://schemas.microsoft.com/office/drawing/2014/main" id="{87A62A72-AD93-4F14-8B69-29E1B778E56F}"/>
              </a:ext>
            </a:extLst>
          </p:cNvPr>
          <p:cNvGraphicFramePr>
            <a:graphicFrameLocks noChangeAspect="1"/>
          </p:cNvGraphicFramePr>
          <p:nvPr/>
        </p:nvGraphicFramePr>
        <p:xfrm>
          <a:off x="971550" y="1773238"/>
          <a:ext cx="4460875" cy="863600"/>
        </p:xfrm>
        <a:graphic>
          <a:graphicData uri="http://schemas.openxmlformats.org/presentationml/2006/ole">
            <mc:AlternateContent xmlns:mc="http://schemas.openxmlformats.org/markup-compatibility/2006">
              <mc:Choice xmlns:v="urn:schemas-microsoft-com:vml" Requires="v">
                <p:oleObj spid="_x0000_s24603" name="Equation" r:id="rId4" imgW="2476500" imgH="482600" progId="Equation.DSMT4">
                  <p:embed/>
                </p:oleObj>
              </mc:Choice>
              <mc:Fallback>
                <p:oleObj name="Equation" r:id="rId4" imgW="2476500" imgH="482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773238"/>
                        <a:ext cx="446087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2" name="Text Box 6">
            <a:extLst>
              <a:ext uri="{FF2B5EF4-FFF2-40B4-BE49-F238E27FC236}">
                <a16:creationId xmlns:a16="http://schemas.microsoft.com/office/drawing/2014/main" id="{DB575F52-DD68-45A5-9AFB-271052D106EE}"/>
              </a:ext>
            </a:extLst>
          </p:cNvPr>
          <p:cNvSpPr txBox="1">
            <a:spLocks noChangeArrowheads="1"/>
          </p:cNvSpPr>
          <p:nvPr/>
        </p:nvSpPr>
        <p:spPr bwMode="auto">
          <a:xfrm>
            <a:off x="250825" y="3141663"/>
            <a:ext cx="86407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25000"/>
              </a:lnSpc>
              <a:spcBef>
                <a:spcPct val="50000"/>
              </a:spcBef>
            </a:pPr>
            <a:r>
              <a:rPr lang="en-GB" altLang="en-US" sz="1800" dirty="0"/>
              <a:t>Finally, it is possible to calculate the posterior distribution</a:t>
            </a:r>
            <a:r>
              <a:rPr lang="it-IT" altLang="en-US" sz="1800" dirty="0"/>
              <a:t> P(</a:t>
            </a:r>
            <a:r>
              <a:rPr lang="it-IT" altLang="en-US" sz="1800" dirty="0" err="1"/>
              <a:t>x|z</a:t>
            </a:r>
            <a:r>
              <a:rPr lang="it-IT" altLang="en-US" sz="1800" dirty="0"/>
              <a:t>)</a:t>
            </a:r>
            <a:r>
              <a:rPr lang="en-GB" altLang="en-US" sz="1800" dirty="0"/>
              <a:t>, in the same way as in the previous example, but taking into account that the distributions are vector values. Therefore the posterior distribution will still be Gaussian, with a covariance matrix equal to the parallel of the starting covariance matrices, namely:</a:t>
            </a:r>
            <a:endParaRPr lang="it-IT" altLang="en-US" sz="1800" dirty="0"/>
          </a:p>
        </p:txBody>
      </p:sp>
      <p:graphicFrame>
        <p:nvGraphicFramePr>
          <p:cNvPr id="24579" name="Object 3">
            <a:extLst>
              <a:ext uri="{FF2B5EF4-FFF2-40B4-BE49-F238E27FC236}">
                <a16:creationId xmlns:a16="http://schemas.microsoft.com/office/drawing/2014/main" id="{B3A8284E-9B63-4491-979F-B2A7B3C07FFD}"/>
              </a:ext>
            </a:extLst>
          </p:cNvPr>
          <p:cNvGraphicFramePr>
            <a:graphicFrameLocks noChangeAspect="1"/>
          </p:cNvGraphicFramePr>
          <p:nvPr/>
        </p:nvGraphicFramePr>
        <p:xfrm>
          <a:off x="971550" y="4797425"/>
          <a:ext cx="2089150" cy="439738"/>
        </p:xfrm>
        <a:graphic>
          <a:graphicData uri="http://schemas.openxmlformats.org/presentationml/2006/ole">
            <mc:AlternateContent xmlns:mc="http://schemas.openxmlformats.org/markup-compatibility/2006">
              <mc:Choice xmlns:v="urn:schemas-microsoft-com:vml" Requires="v">
                <p:oleObj spid="_x0000_s24604" name="Equation" r:id="rId6" imgW="1155700" imgH="241300" progId="Equation.DSMT4">
                  <p:embed/>
                </p:oleObj>
              </mc:Choice>
              <mc:Fallback>
                <p:oleObj name="Equation" r:id="rId6" imgW="11557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4797425"/>
                        <a:ext cx="208915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2">
            <a:extLst>
              <a:ext uri="{FF2B5EF4-FFF2-40B4-BE49-F238E27FC236}">
                <a16:creationId xmlns:a16="http://schemas.microsoft.com/office/drawing/2014/main" id="{AF17F92B-9853-42ED-8D49-CBCEAE1AC8CB}"/>
              </a:ext>
            </a:extLst>
          </p:cNvPr>
          <p:cNvSpPr txBox="1">
            <a:spLocks noChangeArrowheads="1"/>
          </p:cNvSpPr>
          <p:nvPr/>
        </p:nvSpPr>
        <p:spPr bwMode="auto">
          <a:xfrm>
            <a:off x="1116013" y="6284913"/>
            <a:ext cx="5832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a:t>
            </a:r>
            <a:r>
              <a:rPr lang="en-GB" dirty="0" err="1"/>
              <a:t>Vectorial</a:t>
            </a:r>
            <a:r>
              <a:rPr lang="en-GB" dirty="0"/>
              <a:t> Gaussian case</a:t>
            </a:r>
            <a:endParaRPr lang="it-IT" altLang="en-US" dirty="0">
              <a:latin typeface="Verdana" panose="020B0604030504040204" pitchFamily="34" charset="0"/>
            </a:endParaRPr>
          </a:p>
        </p:txBody>
      </p:sp>
      <p:sp>
        <p:nvSpPr>
          <p:cNvPr id="26631" name="Text Box 3">
            <a:extLst>
              <a:ext uri="{FF2B5EF4-FFF2-40B4-BE49-F238E27FC236}">
                <a16:creationId xmlns:a16="http://schemas.microsoft.com/office/drawing/2014/main" id="{E565F524-452C-4839-B761-327F39AF781C}"/>
              </a:ext>
            </a:extLst>
          </p:cNvPr>
          <p:cNvSpPr txBox="1">
            <a:spLocks noChangeArrowheads="1"/>
          </p:cNvSpPr>
          <p:nvPr/>
        </p:nvSpPr>
        <p:spPr bwMode="auto">
          <a:xfrm>
            <a:off x="250825" y="549275"/>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sz="1800" dirty="0"/>
              <a:t>The expression of C can also be written more efficiently by calculating a single matrix inversion:</a:t>
            </a:r>
            <a:endParaRPr lang="it-IT" altLang="en-US" sz="1800" dirty="0"/>
          </a:p>
        </p:txBody>
      </p:sp>
      <p:graphicFrame>
        <p:nvGraphicFramePr>
          <p:cNvPr id="26626" name="Object 2">
            <a:extLst>
              <a:ext uri="{FF2B5EF4-FFF2-40B4-BE49-F238E27FC236}">
                <a16:creationId xmlns:a16="http://schemas.microsoft.com/office/drawing/2014/main" id="{C15C53E7-B77A-4143-8F33-CAA785B2C81F}"/>
              </a:ext>
            </a:extLst>
          </p:cNvPr>
          <p:cNvGraphicFramePr>
            <a:graphicFrameLocks noChangeAspect="1"/>
          </p:cNvGraphicFramePr>
          <p:nvPr/>
        </p:nvGraphicFramePr>
        <p:xfrm>
          <a:off x="827088" y="1700213"/>
          <a:ext cx="6403975" cy="915987"/>
        </p:xfrm>
        <a:graphic>
          <a:graphicData uri="http://schemas.openxmlformats.org/presentationml/2006/ole">
            <mc:AlternateContent xmlns:mc="http://schemas.openxmlformats.org/markup-compatibility/2006">
              <mc:Choice xmlns:v="urn:schemas-microsoft-com:vml" Requires="v">
                <p:oleObj spid="_x0000_s26677" name="Equation" r:id="rId4" imgW="3352800" imgH="482600" progId="Equation.DSMT4">
                  <p:embed/>
                </p:oleObj>
              </mc:Choice>
              <mc:Fallback>
                <p:oleObj name="Equation" r:id="rId4" imgW="3352800" imgH="482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00213"/>
                        <a:ext cx="6403975"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a:extLst>
              <a:ext uri="{FF2B5EF4-FFF2-40B4-BE49-F238E27FC236}">
                <a16:creationId xmlns:a16="http://schemas.microsoft.com/office/drawing/2014/main" id="{F6AEBA8A-B6D5-4B3B-876A-2359A85585F8}"/>
              </a:ext>
            </a:extLst>
          </p:cNvPr>
          <p:cNvGraphicFramePr>
            <a:graphicFrameLocks noChangeAspect="1"/>
          </p:cNvGraphicFramePr>
          <p:nvPr/>
        </p:nvGraphicFramePr>
        <p:xfrm>
          <a:off x="755650" y="3429000"/>
          <a:ext cx="6665913" cy="582613"/>
        </p:xfrm>
        <a:graphic>
          <a:graphicData uri="http://schemas.openxmlformats.org/presentationml/2006/ole">
            <mc:AlternateContent xmlns:mc="http://schemas.openxmlformats.org/markup-compatibility/2006">
              <mc:Choice xmlns:v="urn:schemas-microsoft-com:vml" Requires="v">
                <p:oleObj spid="_x0000_s26678" name="Equation" r:id="rId6" imgW="3492500" imgH="304800" progId="Equation.DSMT4">
                  <p:embed/>
                </p:oleObj>
              </mc:Choice>
              <mc:Fallback>
                <p:oleObj name="Equation" r:id="rId6" imgW="3492500" imgH="304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3429000"/>
                        <a:ext cx="6665913"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a:extLst>
              <a:ext uri="{FF2B5EF4-FFF2-40B4-BE49-F238E27FC236}">
                <a16:creationId xmlns:a16="http://schemas.microsoft.com/office/drawing/2014/main" id="{D2FA9FFF-440A-40FE-BB32-4A644C3DD479}"/>
              </a:ext>
            </a:extLst>
          </p:cNvPr>
          <p:cNvGraphicFramePr>
            <a:graphicFrameLocks noChangeAspect="1"/>
          </p:cNvGraphicFramePr>
          <p:nvPr/>
        </p:nvGraphicFramePr>
        <p:xfrm>
          <a:off x="971550" y="4941888"/>
          <a:ext cx="2520950" cy="466725"/>
        </p:xfrm>
        <a:graphic>
          <a:graphicData uri="http://schemas.openxmlformats.org/presentationml/2006/ole">
            <mc:AlternateContent xmlns:mc="http://schemas.openxmlformats.org/markup-compatibility/2006">
              <mc:Choice xmlns:v="urn:schemas-microsoft-com:vml" Requires="v">
                <p:oleObj spid="_x0000_s26679" name="Equation" r:id="rId8" imgW="1320227" imgH="241195" progId="Equation.DSMT4">
                  <p:embed/>
                </p:oleObj>
              </mc:Choice>
              <mc:Fallback>
                <p:oleObj name="Equation" r:id="rId8" imgW="1320227" imgH="241195"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4941888"/>
                        <a:ext cx="2520950" cy="466725"/>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2" name="Text Box 10">
            <a:extLst>
              <a:ext uri="{FF2B5EF4-FFF2-40B4-BE49-F238E27FC236}">
                <a16:creationId xmlns:a16="http://schemas.microsoft.com/office/drawing/2014/main" id="{3986FC8C-AC38-4C77-BA09-143B936AC6EA}"/>
              </a:ext>
            </a:extLst>
          </p:cNvPr>
          <p:cNvSpPr txBox="1">
            <a:spLocks noChangeArrowheads="1"/>
          </p:cNvSpPr>
          <p:nvPr/>
        </p:nvSpPr>
        <p:spPr bwMode="auto">
          <a:xfrm>
            <a:off x="250825" y="2873375"/>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From which:</a:t>
            </a:r>
          </a:p>
        </p:txBody>
      </p:sp>
      <p:sp>
        <p:nvSpPr>
          <p:cNvPr id="26633" name="Text Box 11">
            <a:extLst>
              <a:ext uri="{FF2B5EF4-FFF2-40B4-BE49-F238E27FC236}">
                <a16:creationId xmlns:a16="http://schemas.microsoft.com/office/drawing/2014/main" id="{EAB21270-4EEA-4024-B9A2-BFBCF360A0F0}"/>
              </a:ext>
            </a:extLst>
          </p:cNvPr>
          <p:cNvSpPr txBox="1">
            <a:spLocks noChangeArrowheads="1"/>
          </p:cNvSpPr>
          <p:nvPr/>
        </p:nvSpPr>
        <p:spPr bwMode="auto">
          <a:xfrm>
            <a:off x="250825" y="4357688"/>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800" dirty="0"/>
              <a:t>And </a:t>
            </a:r>
            <a:r>
              <a:rPr lang="it-IT" altLang="en-US" sz="1800" dirty="0" err="1"/>
              <a:t>therefore</a:t>
            </a:r>
            <a:r>
              <a:rPr lang="it-IT" altLang="en-US" sz="1800" dirty="0"/>
              <a:t>:</a:t>
            </a:r>
          </a:p>
        </p:txBody>
      </p:sp>
      <p:grpSp>
        <p:nvGrpSpPr>
          <p:cNvPr id="26634" name="Group 15">
            <a:extLst>
              <a:ext uri="{FF2B5EF4-FFF2-40B4-BE49-F238E27FC236}">
                <a16:creationId xmlns:a16="http://schemas.microsoft.com/office/drawing/2014/main" id="{41BD52BA-02DF-4F46-B5BA-1DE1AA81C061}"/>
              </a:ext>
            </a:extLst>
          </p:cNvPr>
          <p:cNvGrpSpPr>
            <a:grpSpLocks/>
          </p:cNvGrpSpPr>
          <p:nvPr/>
        </p:nvGrpSpPr>
        <p:grpSpPr bwMode="auto">
          <a:xfrm>
            <a:off x="4787900" y="4076700"/>
            <a:ext cx="4060825" cy="1584325"/>
            <a:chOff x="3016" y="2614"/>
            <a:chExt cx="2558" cy="998"/>
          </a:xfrm>
        </p:grpSpPr>
        <p:sp>
          <p:nvSpPr>
            <p:cNvPr id="26635" name="Text Box 12">
              <a:extLst>
                <a:ext uri="{FF2B5EF4-FFF2-40B4-BE49-F238E27FC236}">
                  <a16:creationId xmlns:a16="http://schemas.microsoft.com/office/drawing/2014/main" id="{313592EC-0D17-4785-9EDC-896474DBF32E}"/>
                </a:ext>
              </a:extLst>
            </p:cNvPr>
            <p:cNvSpPr txBox="1">
              <a:spLocks noChangeArrowheads="1"/>
            </p:cNvSpPr>
            <p:nvPr/>
          </p:nvSpPr>
          <p:spPr bwMode="auto">
            <a:xfrm>
              <a:off x="3061" y="2704"/>
              <a:ext cx="251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600" dirty="0"/>
                <a:t>… </a:t>
              </a:r>
              <a:r>
                <a:rPr lang="en-GB" sz="1600" dirty="0"/>
                <a:t>perfectly analogous to the scalar case in which it was:</a:t>
              </a:r>
              <a:endParaRPr lang="it-IT" altLang="en-US" sz="1600" dirty="0"/>
            </a:p>
          </p:txBody>
        </p:sp>
        <p:graphicFrame>
          <p:nvGraphicFramePr>
            <p:cNvPr id="26629" name="Object 5">
              <a:extLst>
                <a:ext uri="{FF2B5EF4-FFF2-40B4-BE49-F238E27FC236}">
                  <a16:creationId xmlns:a16="http://schemas.microsoft.com/office/drawing/2014/main" id="{B6A7ECDA-CAFE-44F0-9677-AE8A6556147C}"/>
                </a:ext>
              </a:extLst>
            </p:cNvPr>
            <p:cNvGraphicFramePr>
              <a:graphicFrameLocks noChangeAspect="1"/>
            </p:cNvGraphicFramePr>
            <p:nvPr/>
          </p:nvGraphicFramePr>
          <p:xfrm>
            <a:off x="3088" y="3112"/>
            <a:ext cx="2196" cy="454"/>
          </p:xfrm>
          <a:graphic>
            <a:graphicData uri="http://schemas.openxmlformats.org/presentationml/2006/ole">
              <mc:AlternateContent xmlns:mc="http://schemas.openxmlformats.org/markup-compatibility/2006">
                <mc:Choice xmlns:v="urn:schemas-microsoft-com:vml" Requires="v">
                  <p:oleObj spid="_x0000_s26680" name="Equation" r:id="rId10" imgW="2222280" imgH="457200" progId="Equation.DSMT4">
                    <p:embed/>
                  </p:oleObj>
                </mc:Choice>
                <mc:Fallback>
                  <p:oleObj name="Equation" r:id="rId10" imgW="2222280" imgH="457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8" y="3112"/>
                          <a:ext cx="2196"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FF"/>
                              </a:solidFill>
                              <a:miter lim="800000"/>
                              <a:headEnd/>
                              <a:tailEnd/>
                            </a14:hiddenLine>
                          </a:ext>
                        </a:extLst>
                      </p:spPr>
                    </p:pic>
                  </p:oleObj>
                </mc:Fallback>
              </mc:AlternateContent>
            </a:graphicData>
          </a:graphic>
        </p:graphicFrame>
        <p:sp>
          <p:nvSpPr>
            <p:cNvPr id="26636" name="Rectangle 14">
              <a:extLst>
                <a:ext uri="{FF2B5EF4-FFF2-40B4-BE49-F238E27FC236}">
                  <a16:creationId xmlns:a16="http://schemas.microsoft.com/office/drawing/2014/main" id="{41B8D297-B910-4543-A72F-599F4A5B4A64}"/>
                </a:ext>
              </a:extLst>
            </p:cNvPr>
            <p:cNvSpPr>
              <a:spLocks noChangeArrowheads="1"/>
            </p:cNvSpPr>
            <p:nvPr/>
          </p:nvSpPr>
          <p:spPr bwMode="auto">
            <a:xfrm>
              <a:off x="3016" y="2614"/>
              <a:ext cx="2540" cy="99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2">
            <a:extLst>
              <a:ext uri="{FF2B5EF4-FFF2-40B4-BE49-F238E27FC236}">
                <a16:creationId xmlns:a16="http://schemas.microsoft.com/office/drawing/2014/main" id="{614A2FCB-F08E-481A-8139-3EBE734EA9C9}"/>
              </a:ext>
            </a:extLst>
          </p:cNvPr>
          <p:cNvSpPr txBox="1">
            <a:spLocks noChangeArrowheads="1"/>
          </p:cNvSpPr>
          <p:nvPr/>
        </p:nvSpPr>
        <p:spPr bwMode="auto">
          <a:xfrm>
            <a:off x="1116013" y="6284913"/>
            <a:ext cx="5832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a:t>
            </a:r>
            <a:r>
              <a:rPr lang="en-GB" dirty="0" err="1"/>
              <a:t>Vectorial</a:t>
            </a:r>
            <a:r>
              <a:rPr lang="en-GB" dirty="0"/>
              <a:t> Gaussian case</a:t>
            </a:r>
            <a:endParaRPr lang="it-IT" altLang="en-US" dirty="0">
              <a:latin typeface="Verdana" panose="020B0604030504040204" pitchFamily="34" charset="0"/>
            </a:endParaRPr>
          </a:p>
        </p:txBody>
      </p:sp>
      <p:sp>
        <p:nvSpPr>
          <p:cNvPr id="28677" name="Text Box 3">
            <a:extLst>
              <a:ext uri="{FF2B5EF4-FFF2-40B4-BE49-F238E27FC236}">
                <a16:creationId xmlns:a16="http://schemas.microsoft.com/office/drawing/2014/main" id="{C9EF3C67-7E42-425D-83E2-39AE4D33E287}"/>
              </a:ext>
            </a:extLst>
          </p:cNvPr>
          <p:cNvSpPr txBox="1">
            <a:spLocks noChangeArrowheads="1"/>
          </p:cNvSpPr>
          <p:nvPr/>
        </p:nvSpPr>
        <p:spPr bwMode="auto">
          <a:xfrm>
            <a:off x="250825" y="549275"/>
            <a:ext cx="864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sz="1800" dirty="0"/>
              <a:t>While the average of the posterior distribution will be:</a:t>
            </a:r>
            <a:endParaRPr lang="it-IT" altLang="en-US" sz="1800" dirty="0"/>
          </a:p>
        </p:txBody>
      </p:sp>
      <p:graphicFrame>
        <p:nvGraphicFramePr>
          <p:cNvPr id="28674" name="Object 2">
            <a:extLst>
              <a:ext uri="{FF2B5EF4-FFF2-40B4-BE49-F238E27FC236}">
                <a16:creationId xmlns:a16="http://schemas.microsoft.com/office/drawing/2014/main" id="{52F9946B-D280-4395-945D-D5ED548ED8C6}"/>
              </a:ext>
            </a:extLst>
          </p:cNvPr>
          <p:cNvGraphicFramePr>
            <a:graphicFrameLocks noChangeAspect="1"/>
          </p:cNvGraphicFramePr>
          <p:nvPr/>
        </p:nvGraphicFramePr>
        <p:xfrm>
          <a:off x="611188" y="1484313"/>
          <a:ext cx="3960812" cy="414337"/>
        </p:xfrm>
        <a:graphic>
          <a:graphicData uri="http://schemas.openxmlformats.org/presentationml/2006/ole">
            <mc:AlternateContent xmlns:mc="http://schemas.openxmlformats.org/markup-compatibility/2006">
              <mc:Choice xmlns:v="urn:schemas-microsoft-com:vml" Requires="v">
                <p:oleObj spid="_x0000_s28702" name="Equation" r:id="rId4" imgW="2400300" imgH="254000" progId="Equation.DSMT4">
                  <p:embed/>
                </p:oleObj>
              </mc:Choice>
              <mc:Fallback>
                <p:oleObj name="Equation" r:id="rId4" imgW="2400300" imgH="254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84313"/>
                        <a:ext cx="3960812" cy="414337"/>
                      </a:xfrm>
                      <a:prstGeom prst="rect">
                        <a:avLst/>
                      </a:prstGeom>
                      <a:noFill/>
                      <a:ln w="57150" cmpd="thinThick" algn="ctr">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8" name="Text Box 7">
            <a:extLst>
              <a:ext uri="{FF2B5EF4-FFF2-40B4-BE49-F238E27FC236}">
                <a16:creationId xmlns:a16="http://schemas.microsoft.com/office/drawing/2014/main" id="{9886E1B1-F0A2-4A50-812E-7D98D1EECAB6}"/>
              </a:ext>
            </a:extLst>
          </p:cNvPr>
          <p:cNvSpPr txBox="1">
            <a:spLocks noChangeArrowheads="1"/>
          </p:cNvSpPr>
          <p:nvPr/>
        </p:nvSpPr>
        <p:spPr bwMode="auto">
          <a:xfrm>
            <a:off x="654050" y="4029075"/>
            <a:ext cx="7229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600" dirty="0"/>
              <a:t>… </a:t>
            </a:r>
            <a:r>
              <a:rPr lang="it-IT" altLang="en-US" sz="1600" dirty="0" err="1"/>
              <a:t>also</a:t>
            </a:r>
            <a:r>
              <a:rPr lang="it-IT" altLang="en-US" sz="1600" dirty="0"/>
              <a:t> in </a:t>
            </a:r>
            <a:r>
              <a:rPr lang="it-IT" altLang="en-US" sz="1600" dirty="0" err="1"/>
              <a:t>this</a:t>
            </a:r>
            <a:r>
              <a:rPr lang="it-IT" altLang="en-US" sz="1600" dirty="0"/>
              <a:t> case </a:t>
            </a:r>
            <a:r>
              <a:rPr lang="it-IT" altLang="en-US" sz="1600" dirty="0" err="1"/>
              <a:t>it</a:t>
            </a:r>
            <a:r>
              <a:rPr lang="it-IT" altLang="en-US" sz="1600" dirty="0"/>
              <a:t> </a:t>
            </a:r>
            <a:r>
              <a:rPr lang="it-IT" altLang="en-US" sz="1600" dirty="0" err="1"/>
              <a:t>is</a:t>
            </a:r>
            <a:r>
              <a:rPr lang="it-IT" altLang="en-US" sz="1600" dirty="0"/>
              <a:t> </a:t>
            </a:r>
            <a:r>
              <a:rPr lang="it-IT" altLang="en-US" sz="1600" dirty="0" err="1"/>
              <a:t>perfectly</a:t>
            </a:r>
            <a:r>
              <a:rPr lang="it-IT" altLang="en-US" sz="1600" dirty="0"/>
              <a:t> </a:t>
            </a:r>
            <a:r>
              <a:rPr lang="it-IT" altLang="en-US" sz="1600" dirty="0" err="1"/>
              <a:t>similar</a:t>
            </a:r>
            <a:r>
              <a:rPr lang="it-IT" altLang="en-US" sz="1600" dirty="0"/>
              <a:t> to the scalar </a:t>
            </a:r>
            <a:r>
              <a:rPr lang="it-IT" altLang="en-US" sz="1600" dirty="0" err="1"/>
              <a:t>version</a:t>
            </a:r>
            <a:r>
              <a:rPr lang="it-IT" altLang="en-US" sz="1600" dirty="0"/>
              <a:t> in </a:t>
            </a:r>
            <a:r>
              <a:rPr lang="it-IT" altLang="en-US" sz="1600" dirty="0" err="1"/>
              <a:t>which</a:t>
            </a:r>
            <a:r>
              <a:rPr lang="it-IT" altLang="en-US" sz="1600" dirty="0"/>
              <a:t> </a:t>
            </a:r>
            <a:r>
              <a:rPr lang="it-IT" altLang="en-US" sz="1600" dirty="0" err="1"/>
              <a:t>it</a:t>
            </a:r>
            <a:r>
              <a:rPr lang="it-IT" altLang="en-US" sz="1600" dirty="0"/>
              <a:t> </a:t>
            </a:r>
            <a:r>
              <a:rPr lang="it-IT" altLang="en-US" sz="1600" dirty="0" err="1"/>
              <a:t>resulted</a:t>
            </a:r>
            <a:r>
              <a:rPr lang="it-IT" altLang="en-US" sz="1600" dirty="0"/>
              <a:t> to be :</a:t>
            </a:r>
          </a:p>
          <a:p>
            <a:pPr eaLnBrk="1" hangingPunct="1"/>
            <a:endParaRPr lang="it-IT" altLang="en-US" sz="1600" dirty="0"/>
          </a:p>
          <a:p>
            <a:pPr eaLnBrk="1" hangingPunct="1"/>
            <a:endParaRPr lang="it-IT" altLang="en-US" sz="1600" dirty="0"/>
          </a:p>
        </p:txBody>
      </p:sp>
      <p:sp>
        <p:nvSpPr>
          <p:cNvPr id="28679" name="Rectangle 9">
            <a:extLst>
              <a:ext uri="{FF2B5EF4-FFF2-40B4-BE49-F238E27FC236}">
                <a16:creationId xmlns:a16="http://schemas.microsoft.com/office/drawing/2014/main" id="{5BC5E6EA-3F71-4959-B75A-C7A413E2CA45}"/>
              </a:ext>
            </a:extLst>
          </p:cNvPr>
          <p:cNvSpPr>
            <a:spLocks noChangeArrowheads="1"/>
          </p:cNvSpPr>
          <p:nvPr/>
        </p:nvSpPr>
        <p:spPr bwMode="auto">
          <a:xfrm>
            <a:off x="582613" y="3789363"/>
            <a:ext cx="7589837" cy="15843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aphicFrame>
        <p:nvGraphicFramePr>
          <p:cNvPr id="28675" name="Object 3">
            <a:extLst>
              <a:ext uri="{FF2B5EF4-FFF2-40B4-BE49-F238E27FC236}">
                <a16:creationId xmlns:a16="http://schemas.microsoft.com/office/drawing/2014/main" id="{003C3920-2656-4B1D-B26F-81A6B83DDC07}"/>
              </a:ext>
            </a:extLst>
          </p:cNvPr>
          <p:cNvGraphicFramePr>
            <a:graphicFrameLocks noChangeAspect="1"/>
          </p:cNvGraphicFramePr>
          <p:nvPr/>
        </p:nvGraphicFramePr>
        <p:xfrm>
          <a:off x="755650" y="4437063"/>
          <a:ext cx="6950075" cy="720725"/>
        </p:xfrm>
        <a:graphic>
          <a:graphicData uri="http://schemas.openxmlformats.org/presentationml/2006/ole">
            <mc:AlternateContent xmlns:mc="http://schemas.openxmlformats.org/markup-compatibility/2006">
              <mc:Choice xmlns:v="urn:schemas-microsoft-com:vml" Requires="v">
                <p:oleObj spid="_x0000_s28703" name="Equation" r:id="rId6" imgW="4431960" imgH="457200" progId="Equation.DSMT4">
                  <p:embed/>
                </p:oleObj>
              </mc:Choice>
              <mc:Fallback>
                <p:oleObj name="Equation" r:id="rId6" imgW="4431960" imgH="457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4437063"/>
                        <a:ext cx="69500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FF"/>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1B1A7927-4CAC-4D9B-A787-27140E090E2B}"/>
              </a:ext>
            </a:extLst>
          </p:cNvPr>
          <p:cNvSpPr txBox="1">
            <a:spLocks noChangeArrowheads="1"/>
          </p:cNvSpPr>
          <p:nvPr/>
        </p:nvSpPr>
        <p:spPr bwMode="auto">
          <a:xfrm>
            <a:off x="1116013" y="6284913"/>
            <a:ext cx="5832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dirty="0"/>
              <a:t>Bayes theorem - </a:t>
            </a:r>
            <a:r>
              <a:rPr lang="en-GB" dirty="0" err="1"/>
              <a:t>Vectorial</a:t>
            </a:r>
            <a:r>
              <a:rPr lang="en-GB" dirty="0"/>
              <a:t> Gaussian case</a:t>
            </a:r>
            <a:endParaRPr lang="it-IT" altLang="en-US" dirty="0">
              <a:latin typeface="Verdana" panose="020B0604030504040204" pitchFamily="34" charset="0"/>
            </a:endParaRPr>
          </a:p>
        </p:txBody>
      </p:sp>
      <p:sp>
        <p:nvSpPr>
          <p:cNvPr id="30723" name="Text Box 3">
            <a:extLst>
              <a:ext uri="{FF2B5EF4-FFF2-40B4-BE49-F238E27FC236}">
                <a16:creationId xmlns:a16="http://schemas.microsoft.com/office/drawing/2014/main" id="{095D2620-CE2C-457A-8056-CAB55B2B53B1}"/>
              </a:ext>
            </a:extLst>
          </p:cNvPr>
          <p:cNvSpPr txBox="1">
            <a:spLocks noChangeArrowheads="1"/>
          </p:cNvSpPr>
          <p:nvPr/>
        </p:nvSpPr>
        <p:spPr bwMode="auto">
          <a:xfrm>
            <a:off x="250825" y="311150"/>
            <a:ext cx="3529087"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800" dirty="0"/>
              <a:t>Graphically a two-dimensional Normal distribution is represented by a Gaussian bell whose cross-sections are equiprobability ellipses.</a:t>
            </a:r>
            <a:r>
              <a:rPr lang="it-IT" altLang="en-US" sz="1800" dirty="0"/>
              <a:t> </a:t>
            </a:r>
          </a:p>
          <a:p>
            <a:pPr algn="just" eaLnBrk="1" hangingPunct="1">
              <a:spcBef>
                <a:spcPct val="50000"/>
              </a:spcBef>
            </a:pPr>
            <a:r>
              <a:rPr lang="en-GB" altLang="en-US" sz="1800" dirty="0"/>
              <a:t>The covariance matrix contains information on the dimensions of the main axes of the ellipses (</a:t>
            </a:r>
            <a:r>
              <a:rPr lang="en-GB" altLang="en-US" sz="1800" dirty="0">
                <a:solidFill>
                  <a:srgbClr val="0000FF"/>
                </a:solidFill>
              </a:rPr>
              <a:t>eigenvalues</a:t>
            </a:r>
            <a:r>
              <a:rPr lang="en-GB" altLang="en-US" sz="1800" dirty="0"/>
              <a:t> of the matrix) and their orientation (</a:t>
            </a:r>
            <a:r>
              <a:rPr lang="en-GB" altLang="en-US" sz="1800" dirty="0">
                <a:solidFill>
                  <a:srgbClr val="0000FF"/>
                </a:solidFill>
              </a:rPr>
              <a:t>eigenvectors</a:t>
            </a:r>
            <a:r>
              <a:rPr lang="en-GB" altLang="en-US" sz="1800" dirty="0"/>
              <a:t>). An example of the one that graphically corresponds to the equations just obtained is shown in the figure.</a:t>
            </a:r>
            <a:endParaRPr lang="it-IT" altLang="en-US" sz="1800" dirty="0"/>
          </a:p>
        </p:txBody>
      </p:sp>
      <p:sp>
        <p:nvSpPr>
          <p:cNvPr id="30725" name="Text Box 5">
            <a:extLst>
              <a:ext uri="{FF2B5EF4-FFF2-40B4-BE49-F238E27FC236}">
                <a16:creationId xmlns:a16="http://schemas.microsoft.com/office/drawing/2014/main" id="{CECE9968-3212-4152-80CD-A34E061A5327}"/>
              </a:ext>
            </a:extLst>
          </p:cNvPr>
          <p:cNvSpPr txBox="1">
            <a:spLocks noChangeArrowheads="1"/>
          </p:cNvSpPr>
          <p:nvPr/>
        </p:nvSpPr>
        <p:spPr bwMode="auto">
          <a:xfrm>
            <a:off x="304800" y="4572000"/>
            <a:ext cx="8534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GB" sz="1800" dirty="0">
                <a:solidFill>
                  <a:srgbClr val="0000FF"/>
                </a:solidFill>
              </a:rPr>
              <a:t>Previous density</a:t>
            </a:r>
            <a:r>
              <a:rPr lang="en-GB" sz="1800" dirty="0"/>
              <a:t>, </a:t>
            </a:r>
            <a:r>
              <a:rPr lang="en-GB" sz="1800" dirty="0">
                <a:solidFill>
                  <a:srgbClr val="FF3300"/>
                </a:solidFill>
              </a:rPr>
              <a:t>likelihood function</a:t>
            </a:r>
            <a:r>
              <a:rPr lang="en-GB" sz="1800" dirty="0"/>
              <a:t> and </a:t>
            </a:r>
            <a:r>
              <a:rPr lang="en-GB" sz="1800" dirty="0">
                <a:solidFill>
                  <a:srgbClr val="00FF00"/>
                </a:solidFill>
              </a:rPr>
              <a:t>posterior distribution</a:t>
            </a:r>
            <a:r>
              <a:rPr lang="en-GB" sz="1800" dirty="0"/>
              <a:t>.</a:t>
            </a:r>
            <a:endParaRPr lang="it-IT" altLang="en-US" sz="1800" dirty="0">
              <a:solidFill>
                <a:srgbClr val="339933"/>
              </a:solidFill>
            </a:endParaRPr>
          </a:p>
          <a:p>
            <a:pPr algn="just" eaLnBrk="1" hangingPunct="1">
              <a:spcBef>
                <a:spcPct val="50000"/>
              </a:spcBef>
            </a:pPr>
            <a:r>
              <a:rPr lang="en-GB" altLang="en-US" sz="1800" dirty="0"/>
              <a:t>NOTE: the posterior distribution is still Gaussian, it is situated in a position interposed between the other two distributions (closer to the one with a smaller ellipse) and it is a narrower ellipse having a minor covariance matrix.</a:t>
            </a:r>
            <a:endParaRPr lang="it-IT" altLang="en-US" sz="1800" dirty="0"/>
          </a:p>
        </p:txBody>
      </p:sp>
      <p:pic>
        <p:nvPicPr>
          <p:cNvPr id="6" name="Picture 4" descr="esempio fusione">
            <a:extLst>
              <a:ext uri="{FF2B5EF4-FFF2-40B4-BE49-F238E27FC236}">
                <a16:creationId xmlns:a16="http://schemas.microsoft.com/office/drawing/2014/main" id="{FA1D14BE-6128-4D75-9269-B6AFD5209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207" t="2155" r="18204" b="4488"/>
          <a:stretch>
            <a:fillRect/>
          </a:stretch>
        </p:blipFill>
        <p:spPr bwMode="auto">
          <a:xfrm>
            <a:off x="3962400" y="152400"/>
            <a:ext cx="4960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3977</TotalTime>
  <Words>1943</Words>
  <Application>Microsoft Office PowerPoint</Application>
  <PresentationFormat>On-screen Show (4:3)</PresentationFormat>
  <Paragraphs>160</Paragraphs>
  <Slides>28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Script MT Bold</vt:lpstr>
      <vt:lpstr>Symbol</vt:lpstr>
      <vt:lpstr>Times New Roman</vt:lpstr>
      <vt:lpstr>Verdana</vt:lpstr>
      <vt:lpstr>Struttura predefinita</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DIM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De Cecco</dc:creator>
  <cp:lastModifiedBy>Luca Maule</cp:lastModifiedBy>
  <cp:revision>314</cp:revision>
  <dcterms:created xsi:type="dcterms:W3CDTF">2014-12-10T21:21:58Z</dcterms:created>
  <dcterms:modified xsi:type="dcterms:W3CDTF">2019-11-12T15:51:14Z</dcterms:modified>
</cp:coreProperties>
</file>